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1"/>
  </p:notesMasterIdLst>
  <p:sldIdLst>
    <p:sldId id="258" r:id="rId2"/>
    <p:sldId id="275" r:id="rId3"/>
    <p:sldId id="274" r:id="rId4"/>
    <p:sldId id="280" r:id="rId5"/>
    <p:sldId id="281" r:id="rId6"/>
    <p:sldId id="282" r:id="rId7"/>
    <p:sldId id="283" r:id="rId8"/>
    <p:sldId id="284" r:id="rId9"/>
    <p:sldId id="285" r:id="rId10"/>
    <p:sldId id="286" r:id="rId11"/>
    <p:sldId id="287" r:id="rId12"/>
    <p:sldId id="288" r:id="rId13"/>
    <p:sldId id="289" r:id="rId14"/>
    <p:sldId id="290" r:id="rId15"/>
    <p:sldId id="291" r:id="rId16"/>
    <p:sldId id="292" r:id="rId17"/>
    <p:sldId id="293" r:id="rId18"/>
    <p:sldId id="312" r:id="rId19"/>
    <p:sldId id="313" r:id="rId20"/>
    <p:sldId id="314" r:id="rId21"/>
    <p:sldId id="294" r:id="rId22"/>
    <p:sldId id="295" r:id="rId23"/>
    <p:sldId id="296" r:id="rId24"/>
    <p:sldId id="297" r:id="rId25"/>
    <p:sldId id="298" r:id="rId26"/>
    <p:sldId id="299" r:id="rId27"/>
    <p:sldId id="300" r:id="rId28"/>
    <p:sldId id="301" r:id="rId29"/>
    <p:sldId id="302" r:id="rId30"/>
    <p:sldId id="303" r:id="rId31"/>
    <p:sldId id="305" r:id="rId32"/>
    <p:sldId id="306" r:id="rId33"/>
    <p:sldId id="307" r:id="rId34"/>
    <p:sldId id="308" r:id="rId35"/>
    <p:sldId id="304" r:id="rId36"/>
    <p:sldId id="309" r:id="rId37"/>
    <p:sldId id="310" r:id="rId38"/>
    <p:sldId id="311" r:id="rId39"/>
    <p:sldId id="276" r:id="rId40"/>
  </p:sldIdLst>
  <p:sldSz cx="12192000" cy="6858000"/>
  <p:notesSz cx="6858000" cy="9144000"/>
  <p:embeddedFontLst>
    <p:embeddedFont>
      <p:font typeface="微软雅黑" panose="020B0503020204020204" pitchFamily="34" charset="-122"/>
      <p:regular r:id="rId42"/>
      <p:bold r:id="rId43"/>
    </p:embeddedFont>
    <p:embeddedFont>
      <p:font typeface="等线" panose="02010600030101010101" pitchFamily="2" charset="-122"/>
      <p:regular r:id="rId44"/>
      <p:bold r:id="rId45"/>
    </p:embeddedFont>
    <p:embeddedFont>
      <p:font typeface="等线 Light" panose="02010600030101010101" pitchFamily="2" charset="-122"/>
      <p:regular r:id="rId46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15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8A2A0"/>
    <a:srgbClr val="6C92C0"/>
    <a:srgbClr val="B0C4DD"/>
    <a:srgbClr val="A4D6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73" autoAdjust="0"/>
    <p:restoredTop sz="94660"/>
  </p:normalViewPr>
  <p:slideViewPr>
    <p:cSldViewPr snapToGrid="0" showGuides="1">
      <p:cViewPr>
        <p:scale>
          <a:sx n="59" d="100"/>
          <a:sy n="59" d="100"/>
        </p:scale>
        <p:origin x="216" y="804"/>
      </p:cViewPr>
      <p:guideLst>
        <p:guide orient="horz" pos="2115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1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2.fntdata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5.fntdata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09EA2A-4C48-4C61-B30A-DAB1A3E93B21}" type="datetimeFigureOut">
              <a:rPr lang="zh-CN" altLang="en-US" smtClean="0"/>
              <a:t>2019/12/18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B31000-9408-426B-B873-D4C066E48AF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34395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068936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238434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92571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任意多边形 11"/>
          <p:cNvSpPr/>
          <p:nvPr/>
        </p:nvSpPr>
        <p:spPr>
          <a:xfrm>
            <a:off x="4696432" y="1097600"/>
            <a:ext cx="7495569" cy="5760400"/>
          </a:xfrm>
          <a:custGeom>
            <a:avLst/>
            <a:gdLst>
              <a:gd name="connsiteX0" fmla="*/ 4052585 w 7495569"/>
              <a:gd name="connsiteY0" fmla="*/ 0 h 5760400"/>
              <a:gd name="connsiteX1" fmla="*/ 7413052 w 7495569"/>
              <a:gd name="connsiteY1" fmla="*/ 1786746 h 5760400"/>
              <a:gd name="connsiteX2" fmla="*/ 7495569 w 7495569"/>
              <a:gd name="connsiteY2" fmla="*/ 1922573 h 5760400"/>
              <a:gd name="connsiteX3" fmla="*/ 7495569 w 7495569"/>
              <a:gd name="connsiteY3" fmla="*/ 5760400 h 5760400"/>
              <a:gd name="connsiteX4" fmla="*/ 381273 w 7495569"/>
              <a:gd name="connsiteY4" fmla="*/ 5760400 h 5760400"/>
              <a:gd name="connsiteX5" fmla="*/ 318473 w 7495569"/>
              <a:gd name="connsiteY5" fmla="*/ 5630034 h 5760400"/>
              <a:gd name="connsiteX6" fmla="*/ 0 w 7495569"/>
              <a:gd name="connsiteY6" fmla="*/ 4052585 h 5760400"/>
              <a:gd name="connsiteX7" fmla="*/ 4052585 w 7495569"/>
              <a:gd name="connsiteY7" fmla="*/ 0 h 576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95569" h="5760400">
                <a:moveTo>
                  <a:pt x="4052585" y="0"/>
                </a:moveTo>
                <a:cubicBezTo>
                  <a:pt x="5451448" y="0"/>
                  <a:pt x="6684773" y="708752"/>
                  <a:pt x="7413052" y="1786746"/>
                </a:cubicBezTo>
                <a:lnTo>
                  <a:pt x="7495569" y="1922573"/>
                </a:lnTo>
                <a:lnTo>
                  <a:pt x="7495569" y="5760400"/>
                </a:lnTo>
                <a:lnTo>
                  <a:pt x="381273" y="5760400"/>
                </a:lnTo>
                <a:lnTo>
                  <a:pt x="318473" y="5630034"/>
                </a:lnTo>
                <a:cubicBezTo>
                  <a:pt x="113401" y="5145190"/>
                  <a:pt x="0" y="4612131"/>
                  <a:pt x="0" y="4052585"/>
                </a:cubicBezTo>
                <a:cubicBezTo>
                  <a:pt x="0" y="1814404"/>
                  <a:pt x="1814404" y="0"/>
                  <a:pt x="4052585" y="0"/>
                </a:cubicBezTo>
                <a:close/>
              </a:path>
            </a:pathLst>
          </a:cu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 8"/>
          <p:cNvSpPr/>
          <p:nvPr/>
        </p:nvSpPr>
        <p:spPr>
          <a:xfrm>
            <a:off x="1" y="0"/>
            <a:ext cx="11829889" cy="6022170"/>
          </a:xfrm>
          <a:custGeom>
            <a:avLst/>
            <a:gdLst>
              <a:gd name="connsiteX0" fmla="*/ 0 w 11829889"/>
              <a:gd name="connsiteY0" fmla="*/ 0 h 6022170"/>
              <a:gd name="connsiteX1" fmla="*/ 11829889 w 11829889"/>
              <a:gd name="connsiteY1" fmla="*/ 0 h 6022170"/>
              <a:gd name="connsiteX2" fmla="*/ 11638999 w 11829889"/>
              <a:gd name="connsiteY2" fmla="*/ 372708 h 6022170"/>
              <a:gd name="connsiteX3" fmla="*/ 2146897 w 11829889"/>
              <a:gd name="connsiteY3" fmla="*/ 6022170 h 6022170"/>
              <a:gd name="connsiteX4" fmla="*/ 502925 w 11829889"/>
              <a:gd name="connsiteY4" fmla="*/ 5897788 h 6022170"/>
              <a:gd name="connsiteX5" fmla="*/ 0 w 11829889"/>
              <a:gd name="connsiteY5" fmla="*/ 5807975 h 6022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829889" h="6022170">
                <a:moveTo>
                  <a:pt x="0" y="0"/>
                </a:moveTo>
                <a:lnTo>
                  <a:pt x="11829889" y="0"/>
                </a:lnTo>
                <a:lnTo>
                  <a:pt x="11638999" y="372708"/>
                </a:lnTo>
                <a:cubicBezTo>
                  <a:pt x="9810981" y="3737782"/>
                  <a:pt x="6245713" y="6022170"/>
                  <a:pt x="2146897" y="6022170"/>
                </a:cubicBezTo>
                <a:cubicBezTo>
                  <a:pt x="1587968" y="6022170"/>
                  <a:pt x="1038959" y="5979692"/>
                  <a:pt x="502925" y="5897788"/>
                </a:cubicBezTo>
                <a:lnTo>
                  <a:pt x="0" y="5807975"/>
                </a:lnTo>
                <a:close/>
              </a:path>
            </a:pathLst>
          </a:cu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793678" y="3392488"/>
            <a:ext cx="45336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 smtClean="0">
                <a:solidFill>
                  <a:schemeClr val="bg1"/>
                </a:solidFill>
                <a:latin typeface="Gotham Rounded Medium" panose="02000000000000000000" pitchFamily="50" charset="0"/>
              </a:rPr>
              <a:t>最终总结</a:t>
            </a:r>
            <a:r>
              <a:rPr lang="zh-CN" altLang="en-US" sz="3600" dirty="0" smtClean="0">
                <a:solidFill>
                  <a:schemeClr val="bg1"/>
                </a:solidFill>
                <a:latin typeface="Gotham Rounded Medium" panose="02000000000000000000" pitchFamily="50" charset="0"/>
              </a:rPr>
              <a:t>汇报 第</a:t>
            </a:r>
            <a:r>
              <a:rPr lang="en-US" altLang="zh-CN" sz="3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</a:t>
            </a:r>
            <a:r>
              <a:rPr lang="zh-CN" altLang="en-US" sz="3600" dirty="0" smtClean="0">
                <a:solidFill>
                  <a:schemeClr val="bg1"/>
                </a:solidFill>
                <a:latin typeface="Gotham Rounded Medium" panose="02000000000000000000" pitchFamily="50" charset="0"/>
              </a:rPr>
              <a:t>组</a:t>
            </a:r>
            <a:endParaRPr lang="zh-CN" altLang="en-US" sz="3600" dirty="0">
              <a:solidFill>
                <a:schemeClr val="bg1"/>
              </a:solidFill>
              <a:latin typeface="Gotham Rounded Medium" panose="02000000000000000000" pitchFamily="50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71550" y="4348475"/>
            <a:ext cx="2818707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48A2A0"/>
                </a:solidFill>
              </a:rPr>
              <a:t>安卓智能应用</a:t>
            </a:r>
            <a:r>
              <a:rPr lang="zh-CN" altLang="en-US" dirty="0" smtClean="0">
                <a:solidFill>
                  <a:srgbClr val="48A2A0"/>
                </a:solidFill>
              </a:rPr>
              <a:t>设计</a:t>
            </a:r>
            <a:endParaRPr lang="en-US" altLang="zh-CN" dirty="0" smtClean="0">
              <a:solidFill>
                <a:srgbClr val="48A2A0"/>
              </a:solidFill>
            </a:endParaRPr>
          </a:p>
          <a:p>
            <a:r>
              <a:rPr lang="zh-CN" altLang="en-US" dirty="0">
                <a:solidFill>
                  <a:srgbClr val="48A2A0"/>
                </a:solidFill>
              </a:rPr>
              <a:t>汇报</a:t>
            </a:r>
            <a:r>
              <a:rPr lang="zh-CN" altLang="en-US" dirty="0" smtClean="0">
                <a:solidFill>
                  <a:srgbClr val="48A2A0"/>
                </a:solidFill>
              </a:rPr>
              <a:t>人：吴梓祺、罗佳海</a:t>
            </a:r>
            <a:endParaRPr lang="en-US" altLang="zh-CN" dirty="0">
              <a:solidFill>
                <a:srgbClr val="48A2A0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52011" y="2318822"/>
            <a:ext cx="944842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5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en-US" altLang="zh-CN" sz="5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VR </a:t>
            </a:r>
            <a:r>
              <a:rPr lang="zh-CN" altLang="en-US" sz="5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口吃治疗与训练”</a:t>
            </a:r>
            <a:r>
              <a:rPr lang="en-US" altLang="zh-CN" sz="5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  </a:t>
            </a:r>
            <a:endParaRPr lang="zh-CN" altLang="en-US" sz="5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797830" y="4348475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0068" y="2754119"/>
            <a:ext cx="1923067" cy="1923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476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椭圆 16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1331555" y="448820"/>
            <a:ext cx="375615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Part 2 </a:t>
            </a:r>
            <a:r>
              <a:rPr lang="zh-CN" alt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项目难点与重点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192446" y="510375"/>
            <a:ext cx="35825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人物建模与人物动画</a:t>
            </a:r>
            <a:endParaRPr lang="zh-CN" altLang="en-US" sz="2400" dirty="0"/>
          </a:p>
        </p:txBody>
      </p:sp>
      <p:sp>
        <p:nvSpPr>
          <p:cNvPr id="13" name="文本框 12"/>
          <p:cNvSpPr txBox="1"/>
          <p:nvPr/>
        </p:nvSpPr>
        <p:spPr>
          <a:xfrm>
            <a:off x="1226820" y="5524484"/>
            <a:ext cx="42852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Unity 3D</a:t>
            </a:r>
            <a:r>
              <a:rPr lang="zh-CN" altLang="en-US" sz="2400" dirty="0" smtClean="0"/>
              <a:t>中建立动画播放逻辑</a:t>
            </a:r>
            <a:endParaRPr lang="en-US" altLang="zh-CN" sz="2400" dirty="0" smtClean="0"/>
          </a:p>
        </p:txBody>
      </p:sp>
      <p:pic>
        <p:nvPicPr>
          <p:cNvPr id="11" name="图片 10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27" y="1564120"/>
            <a:ext cx="5043805" cy="3733800"/>
          </a:xfrm>
          <a:prstGeom prst="rect">
            <a:avLst/>
          </a:prstGeom>
        </p:spPr>
      </p:pic>
      <p:pic>
        <p:nvPicPr>
          <p:cNvPr id="10" name="图片 9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2265" y="1106723"/>
            <a:ext cx="4438240" cy="4561707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7156471" y="5776596"/>
            <a:ext cx="29698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动作触发</a:t>
            </a:r>
            <a:r>
              <a:rPr lang="en-US" altLang="zh-CN" sz="2400" dirty="0"/>
              <a:t>Public</a:t>
            </a:r>
            <a:r>
              <a:rPr lang="zh-CN" altLang="en-US" sz="2400" dirty="0"/>
              <a:t>函数</a:t>
            </a:r>
            <a:endParaRPr lang="en-US" altLang="zh-CN" sz="2400" dirty="0" smtClean="0"/>
          </a:p>
        </p:txBody>
      </p:sp>
    </p:spTree>
    <p:extLst>
      <p:ext uri="{BB962C8B-B14F-4D97-AF65-F5344CB8AC3E}">
        <p14:creationId xmlns:p14="http://schemas.microsoft.com/office/powerpoint/2010/main" val="2995217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椭圆 16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1331555" y="448820"/>
            <a:ext cx="375615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Part 2 </a:t>
            </a:r>
            <a:r>
              <a:rPr lang="zh-CN" alt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项目难点与重点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192446" y="510375"/>
            <a:ext cx="35825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陀螺仪和麦克风交互</a:t>
            </a:r>
            <a:endParaRPr lang="zh-CN" altLang="en-US" sz="2400" dirty="0"/>
          </a:p>
        </p:txBody>
      </p:sp>
      <p:sp>
        <p:nvSpPr>
          <p:cNvPr id="2" name="矩形 1"/>
          <p:cNvSpPr/>
          <p:nvPr/>
        </p:nvSpPr>
        <p:spPr>
          <a:xfrm>
            <a:off x="1960752" y="5087735"/>
            <a:ext cx="1723549" cy="59003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zh-CN" altLang="zh-CN" sz="2400" kern="100" dirty="0">
                <a:latin typeface="+mn-ea"/>
                <a:cs typeface="Times New Roman" panose="02020603050405020304" pitchFamily="18" charset="0"/>
              </a:rPr>
              <a:t>手机坐标系</a:t>
            </a:r>
          </a:p>
        </p:txBody>
      </p:sp>
      <p:pic>
        <p:nvPicPr>
          <p:cNvPr id="4098" name="Picture 2" descr="查看源图像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341" y="1922615"/>
            <a:ext cx="3764371" cy="3006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2446" y="1922615"/>
            <a:ext cx="6348061" cy="3006976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6095198" y="5216103"/>
            <a:ext cx="45425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 smtClean="0"/>
              <a:t>用于语音评测和语音合成</a:t>
            </a:r>
            <a:endParaRPr lang="en-US" altLang="zh-CN" sz="2400" dirty="0" smtClean="0"/>
          </a:p>
        </p:txBody>
      </p:sp>
    </p:spTree>
    <p:extLst>
      <p:ext uri="{BB962C8B-B14F-4D97-AF65-F5344CB8AC3E}">
        <p14:creationId xmlns:p14="http://schemas.microsoft.com/office/powerpoint/2010/main" val="578645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椭圆 16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1331555" y="448820"/>
            <a:ext cx="375615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Part 2 </a:t>
            </a:r>
            <a:r>
              <a:rPr lang="zh-CN" alt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项目难点与重点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192446" y="510375"/>
            <a:ext cx="48980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高度封装语音评测和语音合成模块</a:t>
            </a:r>
            <a:endParaRPr lang="zh-CN" altLang="en-US" sz="2400" dirty="0"/>
          </a:p>
        </p:txBody>
      </p:sp>
      <p:pic>
        <p:nvPicPr>
          <p:cNvPr id="10" name="图片 9"/>
          <p:cNvPicPr/>
          <p:nvPr/>
        </p:nvPicPr>
        <p:blipFill rotWithShape="1">
          <a:blip r:embed="rId2"/>
          <a:srcRect t="10133"/>
          <a:stretch/>
        </p:blipFill>
        <p:spPr>
          <a:xfrm>
            <a:off x="1331555" y="1475874"/>
            <a:ext cx="4410075" cy="4185736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5918093" y="1475874"/>
            <a:ext cx="6096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zh-CN" sz="2400" dirty="0" smtClean="0"/>
              <a:t>语音评测模块，对发音水平进行评价、发音错误、缺陷进行定位和问题分析。</a:t>
            </a:r>
            <a:endParaRPr lang="en-US" altLang="zh-CN" sz="2400" dirty="0" smtClean="0"/>
          </a:p>
          <a:p>
            <a:endParaRPr lang="en-US" altLang="zh-CN" sz="2400" dirty="0" smtClean="0"/>
          </a:p>
          <a:p>
            <a:r>
              <a:rPr lang="zh-CN" altLang="zh-CN" sz="2400" dirty="0" smtClean="0"/>
              <a:t>支持单字（汉语专有）、词语 和句子朗读三种题型。</a:t>
            </a:r>
            <a:endParaRPr lang="zh-CN" altLang="en-US" sz="2400" dirty="0"/>
          </a:p>
        </p:txBody>
      </p:sp>
      <p:sp>
        <p:nvSpPr>
          <p:cNvPr id="6" name="矩形 5"/>
          <p:cNvSpPr/>
          <p:nvPr/>
        </p:nvSpPr>
        <p:spPr>
          <a:xfrm>
            <a:off x="2674817" y="5934611"/>
            <a:ext cx="17235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/>
              <a:t>音素映射表</a:t>
            </a:r>
          </a:p>
        </p:txBody>
      </p:sp>
      <p:sp>
        <p:nvSpPr>
          <p:cNvPr id="7" name="矩形 6"/>
          <p:cNvSpPr/>
          <p:nvPr/>
        </p:nvSpPr>
        <p:spPr>
          <a:xfrm>
            <a:off x="5918093" y="3721314"/>
            <a:ext cx="6096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zh-CN" sz="2400" dirty="0"/>
              <a:t>高度封装，开发者甚至只要使用三行代码和回调函数就可以完成语音评测的</a:t>
            </a:r>
            <a:r>
              <a:rPr lang="zh-CN" altLang="zh-CN" sz="2400" dirty="0" smtClean="0"/>
              <a:t>功能</a:t>
            </a:r>
            <a:endParaRPr lang="en-US" altLang="zh-CN" sz="2400" dirty="0" smtClean="0"/>
          </a:p>
          <a:p>
            <a:endParaRPr lang="en-US" altLang="zh-CN" sz="2400" dirty="0"/>
          </a:p>
          <a:p>
            <a:r>
              <a:rPr lang="zh-CN" altLang="zh-CN" sz="2400" dirty="0" smtClean="0"/>
              <a:t>并且</a:t>
            </a:r>
            <a:r>
              <a:rPr lang="zh-CN" altLang="zh-CN" sz="2400" dirty="0"/>
              <a:t>代码在</a:t>
            </a:r>
            <a:r>
              <a:rPr lang="en-US" altLang="zh-CN" sz="2400" dirty="0"/>
              <a:t>Unity</a:t>
            </a:r>
            <a:r>
              <a:rPr lang="zh-CN" altLang="zh-CN" sz="2400" dirty="0"/>
              <a:t>项目和安卓项目中通用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189249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椭圆 16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1331555" y="448820"/>
            <a:ext cx="375615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Part 2 </a:t>
            </a:r>
            <a:r>
              <a:rPr lang="zh-CN" alt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项目难点与重点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192445" y="510375"/>
            <a:ext cx="56520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Unity</a:t>
            </a:r>
            <a:r>
              <a:rPr lang="zh-CN" altLang="en-US" sz="2400" dirty="0"/>
              <a:t>项目和</a:t>
            </a:r>
            <a:r>
              <a:rPr lang="en-US" altLang="zh-CN" sz="2400" dirty="0"/>
              <a:t>Android</a:t>
            </a:r>
            <a:r>
              <a:rPr lang="zh-CN" altLang="en-US" sz="2400" dirty="0"/>
              <a:t>项目的兼容和合并</a:t>
            </a:r>
          </a:p>
        </p:txBody>
      </p:sp>
      <p:sp>
        <p:nvSpPr>
          <p:cNvPr id="6" name="矩形 5"/>
          <p:cNvSpPr/>
          <p:nvPr/>
        </p:nvSpPr>
        <p:spPr>
          <a:xfrm>
            <a:off x="7300246" y="6407853"/>
            <a:ext cx="29610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/>
              <a:t>Unity 3D</a:t>
            </a:r>
            <a:r>
              <a:rPr lang="zh-CN" altLang="en-US" sz="2400" dirty="0"/>
              <a:t>导出</a:t>
            </a:r>
            <a:r>
              <a:rPr lang="en-US" altLang="zh-CN" sz="2400" dirty="0"/>
              <a:t>Module</a:t>
            </a:r>
            <a:endParaRPr lang="zh-CN" altLang="en-US" sz="2400" dirty="0"/>
          </a:p>
        </p:txBody>
      </p:sp>
      <p:pic>
        <p:nvPicPr>
          <p:cNvPr id="11" name="图片 10"/>
          <p:cNvPicPr/>
          <p:nvPr/>
        </p:nvPicPr>
        <p:blipFill>
          <a:blip r:embed="rId2"/>
          <a:stretch>
            <a:fillRect/>
          </a:stretch>
        </p:blipFill>
        <p:spPr>
          <a:xfrm>
            <a:off x="902686" y="1652337"/>
            <a:ext cx="4760178" cy="3232842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344379" y="5060141"/>
            <a:ext cx="37433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/>
              <a:t>Android Studio</a:t>
            </a:r>
            <a:r>
              <a:rPr lang="zh-CN" altLang="en-US" sz="2400" dirty="0"/>
              <a:t>导出的</a:t>
            </a:r>
            <a:r>
              <a:rPr lang="en-US" altLang="zh-CN" sz="2400" dirty="0"/>
              <a:t>jar</a:t>
            </a:r>
            <a:r>
              <a:rPr lang="zh-CN" altLang="en-US" sz="2400" dirty="0"/>
              <a:t>包</a:t>
            </a:r>
          </a:p>
        </p:txBody>
      </p:sp>
      <p:pic>
        <p:nvPicPr>
          <p:cNvPr id="13" name="图片 12"/>
          <p:cNvPicPr/>
          <p:nvPr/>
        </p:nvPicPr>
        <p:blipFill>
          <a:blip r:embed="rId3"/>
          <a:stretch>
            <a:fillRect/>
          </a:stretch>
        </p:blipFill>
        <p:spPr>
          <a:xfrm>
            <a:off x="6096000" y="1102281"/>
            <a:ext cx="5369560" cy="5293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725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椭圆 16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1331555" y="448820"/>
            <a:ext cx="375615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Part 2 </a:t>
            </a:r>
            <a:r>
              <a:rPr lang="zh-CN" alt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项目难点与重点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192445" y="510375"/>
            <a:ext cx="24596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功能实现</a:t>
            </a:r>
            <a:endParaRPr lang="zh-CN" altLang="en-US" sz="2400" dirty="0"/>
          </a:p>
        </p:txBody>
      </p:sp>
      <p:sp>
        <p:nvSpPr>
          <p:cNvPr id="3" name="矩形 2"/>
          <p:cNvSpPr/>
          <p:nvPr/>
        </p:nvSpPr>
        <p:spPr>
          <a:xfrm>
            <a:off x="1490460" y="4882147"/>
            <a:ext cx="29546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/>
              <a:t>双</a:t>
            </a:r>
            <a:r>
              <a:rPr lang="zh-CN" altLang="en-US" sz="2400" dirty="0" smtClean="0"/>
              <a:t>画面</a:t>
            </a:r>
            <a:r>
              <a:rPr lang="zh-CN" altLang="en-US" sz="2400" dirty="0"/>
              <a:t>和</a:t>
            </a:r>
            <a:r>
              <a:rPr lang="zh-CN" altLang="en-US" sz="2400" dirty="0" smtClean="0"/>
              <a:t>摄像机重置</a:t>
            </a:r>
            <a:endParaRPr lang="zh-CN" altLang="en-US" sz="2400" dirty="0"/>
          </a:p>
        </p:txBody>
      </p:sp>
      <p:pic>
        <p:nvPicPr>
          <p:cNvPr id="12" name="图片 11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643" y="1301351"/>
            <a:ext cx="5602357" cy="3251485"/>
          </a:xfrm>
          <a:prstGeom prst="rect">
            <a:avLst/>
          </a:prstGeom>
        </p:spPr>
      </p:pic>
      <p:pic>
        <p:nvPicPr>
          <p:cNvPr id="14" name="图片 13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2084" y="1149944"/>
            <a:ext cx="3390900" cy="396303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9024368" y="5213923"/>
            <a:ext cx="800219" cy="59003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zh-CN" altLang="zh-CN" sz="2400" dirty="0"/>
              <a:t>游标</a:t>
            </a:r>
          </a:p>
        </p:txBody>
      </p:sp>
    </p:spTree>
    <p:extLst>
      <p:ext uri="{BB962C8B-B14F-4D97-AF65-F5344CB8AC3E}">
        <p14:creationId xmlns:p14="http://schemas.microsoft.com/office/powerpoint/2010/main" val="2934795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椭圆 16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1331555" y="448820"/>
            <a:ext cx="375615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Part 2 </a:t>
            </a:r>
            <a:r>
              <a:rPr lang="zh-CN" alt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项目难点与重点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192445" y="510375"/>
            <a:ext cx="24596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功能实现</a:t>
            </a:r>
            <a:endParaRPr lang="zh-CN" altLang="en-US" sz="2400" dirty="0"/>
          </a:p>
        </p:txBody>
      </p:sp>
      <p:sp>
        <p:nvSpPr>
          <p:cNvPr id="3" name="矩形 2"/>
          <p:cNvSpPr/>
          <p:nvPr/>
        </p:nvSpPr>
        <p:spPr>
          <a:xfrm>
            <a:off x="1490460" y="4882147"/>
            <a:ext cx="29546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/>
              <a:t>双</a:t>
            </a:r>
            <a:r>
              <a:rPr lang="zh-CN" altLang="en-US" sz="2400" dirty="0" smtClean="0"/>
              <a:t>画面</a:t>
            </a:r>
            <a:r>
              <a:rPr lang="zh-CN" altLang="en-US" sz="2400" dirty="0"/>
              <a:t>和</a:t>
            </a:r>
            <a:r>
              <a:rPr lang="zh-CN" altLang="en-US" sz="2400" dirty="0" smtClean="0"/>
              <a:t>摄像机重置</a:t>
            </a:r>
            <a:endParaRPr lang="zh-CN" altLang="en-US" sz="2400" dirty="0"/>
          </a:p>
        </p:txBody>
      </p:sp>
      <p:pic>
        <p:nvPicPr>
          <p:cNvPr id="12" name="图片 11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643" y="1301351"/>
            <a:ext cx="5602357" cy="3251485"/>
          </a:xfrm>
          <a:prstGeom prst="rect">
            <a:avLst/>
          </a:prstGeom>
        </p:spPr>
      </p:pic>
      <p:pic>
        <p:nvPicPr>
          <p:cNvPr id="14" name="图片 13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2084" y="1149944"/>
            <a:ext cx="3390900" cy="396303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9024368" y="5213923"/>
            <a:ext cx="800219" cy="59003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zh-CN" altLang="zh-CN" sz="2400" dirty="0"/>
              <a:t>游标</a:t>
            </a:r>
          </a:p>
        </p:txBody>
      </p:sp>
    </p:spTree>
    <p:extLst>
      <p:ext uri="{BB962C8B-B14F-4D97-AF65-F5344CB8AC3E}">
        <p14:creationId xmlns:p14="http://schemas.microsoft.com/office/powerpoint/2010/main" val="3126463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椭圆 16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1331555" y="448820"/>
            <a:ext cx="375615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Part 2 </a:t>
            </a:r>
            <a:r>
              <a:rPr lang="zh-CN" alt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项目难点与重点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192446" y="479597"/>
            <a:ext cx="40157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Unity</a:t>
            </a:r>
            <a:r>
              <a:rPr lang="zh-CN" altLang="en-US" sz="2400" dirty="0"/>
              <a:t>声音控制和光照渲染</a:t>
            </a:r>
            <a:endParaRPr lang="zh-CN" altLang="en-US" sz="2400" dirty="0"/>
          </a:p>
        </p:txBody>
      </p:sp>
      <p:pic>
        <p:nvPicPr>
          <p:cNvPr id="10" name="图片 9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817" y="1330355"/>
            <a:ext cx="4015539" cy="4470822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2446923" y="5905576"/>
            <a:ext cx="2031325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  <a:tabLst>
                <a:tab pos="1123950" algn="l"/>
              </a:tabLst>
            </a:pPr>
            <a:r>
              <a:rPr lang="en-US" altLang="zh-CN" kern="100" dirty="0">
                <a:latin typeface="宋体" panose="02010600030101010101" pitchFamily="2" charset="-122"/>
                <a:cs typeface="Times New Roman" panose="02020603050405020304" pitchFamily="18" charset="0"/>
              </a:rPr>
              <a:t>Audio Source</a:t>
            </a:r>
            <a:r>
              <a:rPr lang="zh-CN" altLang="zh-CN" kern="100" dirty="0"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组件</a:t>
            </a:r>
            <a:endParaRPr lang="zh-CN" altLang="zh-CN" kern="100" dirty="0">
              <a:latin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3" name="图片 12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2675" y="1676603"/>
            <a:ext cx="5325978" cy="3778326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7307504" y="5682439"/>
            <a:ext cx="3416320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  <a:tabLst>
                <a:tab pos="1123950" algn="l"/>
              </a:tabLst>
            </a:pPr>
            <a:r>
              <a:rPr lang="zh-CN" altLang="zh-CN" kern="100" dirty="0"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灯光渲染后，场景阴影更加真实</a:t>
            </a:r>
            <a:endParaRPr lang="zh-CN" altLang="zh-CN" kern="100" dirty="0">
              <a:latin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6610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椭圆 16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1331555" y="448820"/>
            <a:ext cx="375615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Part 2 </a:t>
            </a:r>
            <a:r>
              <a:rPr lang="zh-CN" alt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项目难点与重点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192446" y="479597"/>
            <a:ext cx="40157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Java</a:t>
            </a:r>
            <a:r>
              <a:rPr lang="zh-CN" altLang="en-US" sz="2400" dirty="0"/>
              <a:t>和</a:t>
            </a:r>
            <a:r>
              <a:rPr lang="en-US" altLang="zh-CN" sz="2400" dirty="0" err="1"/>
              <a:t>Kotlin</a:t>
            </a:r>
            <a:r>
              <a:rPr lang="zh-CN" altLang="en-US" sz="2400" dirty="0"/>
              <a:t>混合编程</a:t>
            </a:r>
            <a:endParaRPr lang="zh-CN" altLang="en-US" sz="2400" dirty="0"/>
          </a:p>
        </p:txBody>
      </p:sp>
      <p:sp>
        <p:nvSpPr>
          <p:cNvPr id="3" name="矩形 2"/>
          <p:cNvSpPr/>
          <p:nvPr/>
        </p:nvSpPr>
        <p:spPr>
          <a:xfrm>
            <a:off x="5646834" y="2014208"/>
            <a:ext cx="6096000" cy="34163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2400" dirty="0" smtClean="0"/>
              <a:t>      </a:t>
            </a:r>
            <a:r>
              <a:rPr lang="zh-CN" altLang="zh-CN" sz="2400" dirty="0" smtClean="0"/>
              <a:t>在</a:t>
            </a:r>
            <a:r>
              <a:rPr lang="zh-CN" altLang="zh-CN" sz="2400" dirty="0"/>
              <a:t>项目中，我们使用了许多开源组件，如</a:t>
            </a:r>
            <a:r>
              <a:rPr lang="en-US" altLang="zh-CN" sz="2400" dirty="0" err="1" smtClean="0"/>
              <a:t>CardStackView</a:t>
            </a:r>
            <a:r>
              <a:rPr lang="zh-CN" altLang="zh-CN" sz="2400" dirty="0" smtClean="0"/>
              <a:t>、</a:t>
            </a:r>
            <a:r>
              <a:rPr lang="en-US" altLang="zh-CN" sz="2400" dirty="0"/>
              <a:t>Material </a:t>
            </a:r>
            <a:r>
              <a:rPr lang="en-US" altLang="zh-CN" sz="2400" dirty="0" smtClean="0"/>
              <a:t>Drawer</a:t>
            </a:r>
            <a:r>
              <a:rPr lang="zh-CN" altLang="zh-CN" sz="2400" dirty="0" smtClean="0"/>
              <a:t>等。</a:t>
            </a:r>
            <a:endParaRPr lang="en-US" altLang="zh-CN" sz="2400" dirty="0" smtClean="0"/>
          </a:p>
          <a:p>
            <a:endParaRPr lang="en-US" altLang="zh-CN" sz="2400" dirty="0" smtClean="0"/>
          </a:p>
          <a:p>
            <a:r>
              <a:rPr lang="en-US" altLang="zh-CN" sz="2400" dirty="0"/>
              <a:t> </a:t>
            </a:r>
            <a:r>
              <a:rPr lang="en-US" altLang="zh-CN" sz="2400" dirty="0" smtClean="0"/>
              <a:t>     </a:t>
            </a:r>
            <a:r>
              <a:rPr lang="zh-CN" altLang="zh-CN" sz="2400" dirty="0" smtClean="0"/>
              <a:t>其中</a:t>
            </a:r>
            <a:r>
              <a:rPr lang="zh-CN" altLang="zh-CN" sz="2400" dirty="0"/>
              <a:t>某些组件是使用</a:t>
            </a:r>
            <a:r>
              <a:rPr lang="en-US" altLang="zh-CN" sz="2400" dirty="0" err="1"/>
              <a:t>Kotlin</a:t>
            </a:r>
            <a:r>
              <a:rPr lang="zh-CN" altLang="zh-CN" sz="2400" dirty="0"/>
              <a:t>编程的，所以本项目在修改其代码时，必然也要接触到</a:t>
            </a:r>
            <a:r>
              <a:rPr lang="en-US" altLang="zh-CN" sz="2400" dirty="0" err="1"/>
              <a:t>Kotlin</a:t>
            </a:r>
            <a:r>
              <a:rPr lang="zh-CN" altLang="zh-CN" sz="2400" dirty="0"/>
              <a:t>编程语言，增加了编程难度</a:t>
            </a:r>
            <a:r>
              <a:rPr lang="zh-CN" altLang="zh-CN" sz="2400" dirty="0" smtClean="0"/>
              <a:t>。</a:t>
            </a:r>
            <a:endParaRPr lang="en-US" altLang="zh-CN" sz="2400" dirty="0" smtClean="0"/>
          </a:p>
          <a:p>
            <a:endParaRPr lang="en-US" altLang="zh-CN" sz="2400" dirty="0" smtClean="0"/>
          </a:p>
          <a:p>
            <a:r>
              <a:rPr lang="en-US" altLang="zh-CN" sz="2400" dirty="0"/>
              <a:t> </a:t>
            </a:r>
            <a:r>
              <a:rPr lang="en-US" altLang="zh-CN" sz="2400" dirty="0" smtClean="0"/>
              <a:t>     </a:t>
            </a:r>
            <a:r>
              <a:rPr lang="zh-CN" altLang="zh-CN" sz="2400" dirty="0" smtClean="0"/>
              <a:t>在</a:t>
            </a:r>
            <a:r>
              <a:rPr lang="zh-CN" altLang="zh-CN" sz="2400" dirty="0"/>
              <a:t>“口语卡片”模块，主要使用</a:t>
            </a:r>
            <a:r>
              <a:rPr lang="en-US" altLang="zh-CN" sz="2400" dirty="0" err="1"/>
              <a:t>Kotlin</a:t>
            </a:r>
            <a:r>
              <a:rPr lang="zh-CN" altLang="zh-CN" sz="2400" dirty="0"/>
              <a:t>语言进行编程，</a:t>
            </a:r>
            <a:endParaRPr lang="zh-CN" altLang="en-US" sz="2400" dirty="0"/>
          </a:p>
        </p:txBody>
      </p:sp>
      <p:pic>
        <p:nvPicPr>
          <p:cNvPr id="4098" name="Picture 2" descr="分析结果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9329" y="1092118"/>
            <a:ext cx="2452688" cy="5213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图片 11" descr="C:\Users\Ryzin\AppData\Local\Microsoft\Windows\INetCache\Content.Word\卡片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114" y="1106723"/>
            <a:ext cx="2460625" cy="519874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46833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椭圆 16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1331555" y="448820"/>
            <a:ext cx="375615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Part 2 </a:t>
            </a:r>
            <a:r>
              <a:rPr lang="zh-CN" alt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项目难点与重点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192446" y="479597"/>
            <a:ext cx="40157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阿里</a:t>
            </a:r>
            <a:r>
              <a:rPr lang="zh-CN" altLang="en-US" sz="2400" dirty="0" smtClean="0"/>
              <a:t>云云数据库</a:t>
            </a:r>
            <a:endParaRPr lang="zh-CN" altLang="en-US" sz="2400" dirty="0"/>
          </a:p>
        </p:txBody>
      </p:sp>
      <p:sp>
        <p:nvSpPr>
          <p:cNvPr id="3" name="矩形 2"/>
          <p:cNvSpPr/>
          <p:nvPr/>
        </p:nvSpPr>
        <p:spPr>
          <a:xfrm>
            <a:off x="1226821" y="4009091"/>
            <a:ext cx="1033566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 smtClean="0"/>
              <a:t>       我们</a:t>
            </a:r>
            <a:r>
              <a:rPr lang="zh-CN" altLang="en-US" sz="2400" dirty="0"/>
              <a:t>使用的是阿里云云数据库</a:t>
            </a:r>
            <a:r>
              <a:rPr lang="en-US" altLang="zh-CN" sz="2400" dirty="0"/>
              <a:t>RDS</a:t>
            </a:r>
            <a:r>
              <a:rPr lang="zh-CN" altLang="en-US" sz="2400" dirty="0"/>
              <a:t>版，使用云数据库的好处是，可以让</a:t>
            </a:r>
            <a:r>
              <a:rPr lang="en-US" altLang="zh-CN" sz="2400" dirty="0"/>
              <a:t>APP</a:t>
            </a:r>
            <a:r>
              <a:rPr lang="zh-CN" altLang="en-US" sz="2400" dirty="0"/>
              <a:t>的测试内容更新，提高了</a:t>
            </a:r>
            <a:r>
              <a:rPr lang="en-US" altLang="zh-CN" sz="2400" dirty="0"/>
              <a:t>APP</a:t>
            </a:r>
            <a:r>
              <a:rPr lang="zh-CN" altLang="en-US" sz="2400" dirty="0"/>
              <a:t>的扩展性和</a:t>
            </a:r>
            <a:r>
              <a:rPr lang="zh-CN" altLang="en-US" sz="2400" dirty="0" smtClean="0"/>
              <a:t>灵活性。</a:t>
            </a:r>
            <a:endParaRPr lang="en-US" altLang="zh-CN" sz="2400" dirty="0" smtClean="0"/>
          </a:p>
          <a:p>
            <a:endParaRPr lang="en-US" altLang="zh-CN" sz="2400" dirty="0"/>
          </a:p>
          <a:p>
            <a:r>
              <a:rPr lang="en-US" altLang="zh-CN" sz="2400" dirty="0" smtClean="0"/>
              <a:t>       </a:t>
            </a:r>
            <a:r>
              <a:rPr lang="zh-CN" altLang="en-US" sz="2400" dirty="0" smtClean="0"/>
              <a:t>而且</a:t>
            </a:r>
            <a:r>
              <a:rPr lang="zh-CN" altLang="en-US" sz="2400" dirty="0"/>
              <a:t>使用云数据可以让所有移动设备都获取到测试数据。</a:t>
            </a:r>
            <a:endParaRPr lang="zh-CN" altLang="en-US" sz="2400" dirty="0"/>
          </a:p>
        </p:txBody>
      </p:sp>
      <p:pic>
        <p:nvPicPr>
          <p:cNvPr id="10" name="图片 9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27" y="1565505"/>
            <a:ext cx="10731954" cy="2150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18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椭圆 16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1331555" y="448820"/>
            <a:ext cx="375615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Part 2 </a:t>
            </a:r>
            <a:r>
              <a:rPr lang="zh-CN" alt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项目难点与重点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192446" y="479597"/>
            <a:ext cx="40157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阿里</a:t>
            </a:r>
            <a:r>
              <a:rPr lang="zh-CN" altLang="en-US" sz="2400" dirty="0" smtClean="0"/>
              <a:t>云云数据库</a:t>
            </a:r>
            <a:endParaRPr lang="zh-CN" altLang="en-US" sz="2400" dirty="0"/>
          </a:p>
        </p:txBody>
      </p:sp>
      <p:sp>
        <p:nvSpPr>
          <p:cNvPr id="3" name="矩形 2"/>
          <p:cNvSpPr/>
          <p:nvPr/>
        </p:nvSpPr>
        <p:spPr>
          <a:xfrm>
            <a:off x="1226821" y="4009091"/>
            <a:ext cx="1033566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 smtClean="0"/>
              <a:t>       我们</a:t>
            </a:r>
            <a:r>
              <a:rPr lang="zh-CN" altLang="en-US" sz="2400" dirty="0"/>
              <a:t>使用的是阿里云云数据库</a:t>
            </a:r>
            <a:r>
              <a:rPr lang="en-US" altLang="zh-CN" sz="2400" dirty="0"/>
              <a:t>RDS</a:t>
            </a:r>
            <a:r>
              <a:rPr lang="zh-CN" altLang="en-US" sz="2400" dirty="0"/>
              <a:t>版，使用云数据库的好处是，可以让</a:t>
            </a:r>
            <a:r>
              <a:rPr lang="en-US" altLang="zh-CN" sz="2400" dirty="0"/>
              <a:t>APP</a:t>
            </a:r>
            <a:r>
              <a:rPr lang="zh-CN" altLang="en-US" sz="2400" dirty="0"/>
              <a:t>的测试内容更新，提高了</a:t>
            </a:r>
            <a:r>
              <a:rPr lang="en-US" altLang="zh-CN" sz="2400" dirty="0"/>
              <a:t>APP</a:t>
            </a:r>
            <a:r>
              <a:rPr lang="zh-CN" altLang="en-US" sz="2400" dirty="0"/>
              <a:t>的扩展性和</a:t>
            </a:r>
            <a:r>
              <a:rPr lang="zh-CN" altLang="en-US" sz="2400" dirty="0" smtClean="0"/>
              <a:t>灵活性。</a:t>
            </a:r>
            <a:endParaRPr lang="en-US" altLang="zh-CN" sz="2400" dirty="0" smtClean="0"/>
          </a:p>
          <a:p>
            <a:endParaRPr lang="en-US" altLang="zh-CN" sz="2400" dirty="0"/>
          </a:p>
          <a:p>
            <a:r>
              <a:rPr lang="en-US" altLang="zh-CN" sz="2400" dirty="0" smtClean="0"/>
              <a:t>       </a:t>
            </a:r>
            <a:r>
              <a:rPr lang="zh-CN" altLang="en-US" sz="2400" dirty="0" smtClean="0"/>
              <a:t>而且</a:t>
            </a:r>
            <a:r>
              <a:rPr lang="zh-CN" altLang="en-US" sz="2400" dirty="0"/>
              <a:t>使用云数据可以让所有移动设备都获取到测试数据。</a:t>
            </a:r>
            <a:endParaRPr lang="zh-CN" altLang="en-US" sz="2400" dirty="0"/>
          </a:p>
        </p:txBody>
      </p:sp>
      <p:pic>
        <p:nvPicPr>
          <p:cNvPr id="10" name="图片 9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27" y="1565505"/>
            <a:ext cx="10731954" cy="2150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819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椭圆 23"/>
          <p:cNvSpPr/>
          <p:nvPr/>
        </p:nvSpPr>
        <p:spPr>
          <a:xfrm>
            <a:off x="4758074" y="753893"/>
            <a:ext cx="713428" cy="713428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1959737" y="4167482"/>
            <a:ext cx="191910" cy="191910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/>
          <p:cNvSpPr/>
          <p:nvPr/>
        </p:nvSpPr>
        <p:spPr>
          <a:xfrm>
            <a:off x="1265844" y="3441700"/>
            <a:ext cx="952500" cy="95250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367583" y="3533229"/>
            <a:ext cx="77136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400" b="1" dirty="0" smtClean="0">
                <a:solidFill>
                  <a:schemeClr val="bg1"/>
                </a:solidFill>
              </a:rPr>
              <a:t>01</a:t>
            </a:r>
            <a:endParaRPr lang="zh-CN" altLang="en-US" sz="4400" b="1" dirty="0">
              <a:solidFill>
                <a:schemeClr val="bg1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77847" y="4485729"/>
            <a:ext cx="264687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dirty="0" smtClean="0">
                <a:latin typeface="+mj-lt"/>
              </a:rPr>
              <a:t>整体界面展示</a:t>
            </a:r>
            <a:endParaRPr lang="en-US" altLang="zh-CN" sz="3200" dirty="0" smtClean="0">
              <a:latin typeface="+mj-lt"/>
            </a:endParaRPr>
          </a:p>
          <a:p>
            <a:pPr algn="ctr"/>
            <a:r>
              <a:rPr lang="zh-CN" altLang="en-US" sz="3200" dirty="0" smtClean="0">
                <a:latin typeface="+mj-lt"/>
              </a:rPr>
              <a:t>功能展示</a:t>
            </a:r>
            <a:endParaRPr lang="zh-CN" altLang="en-US" sz="3200" dirty="0">
              <a:latin typeface="+mj-lt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645361" y="4514668"/>
            <a:ext cx="182614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dirty="0" smtClean="0">
                <a:latin typeface="+mj-lt"/>
              </a:rPr>
              <a:t>开发难点</a:t>
            </a:r>
            <a:endParaRPr lang="en-US" altLang="zh-CN" sz="3200" dirty="0" smtClean="0">
              <a:latin typeface="+mj-lt"/>
            </a:endParaRPr>
          </a:p>
          <a:p>
            <a:pPr algn="ctr"/>
            <a:r>
              <a:rPr lang="zh-CN" altLang="en-US" sz="3200" dirty="0" smtClean="0">
                <a:latin typeface="+mj-lt"/>
              </a:rPr>
              <a:t>重点</a:t>
            </a:r>
            <a:endParaRPr lang="zh-CN" altLang="en-US" sz="3200" dirty="0">
              <a:latin typeface="+mj-lt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6208702" y="4485729"/>
            <a:ext cx="305724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dirty="0" smtClean="0">
                <a:latin typeface="+mj-lt"/>
              </a:rPr>
              <a:t>测试设计的覆盖</a:t>
            </a:r>
            <a:endParaRPr lang="en-US" altLang="zh-CN" sz="3200" dirty="0" smtClean="0">
              <a:latin typeface="+mj-lt"/>
            </a:endParaRPr>
          </a:p>
          <a:p>
            <a:pPr algn="ctr"/>
            <a:r>
              <a:rPr lang="zh-CN" altLang="en-US" sz="3200" dirty="0" smtClean="0">
                <a:latin typeface="+mj-lt"/>
              </a:rPr>
              <a:t>用户体验与改进</a:t>
            </a:r>
            <a:endParaRPr lang="zh-CN" altLang="en-US" sz="3200" dirty="0">
              <a:latin typeface="+mj-lt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9816719" y="4512445"/>
            <a:ext cx="18261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dirty="0">
                <a:latin typeface="+mj-lt"/>
              </a:rPr>
              <a:t>项目</a:t>
            </a:r>
            <a:r>
              <a:rPr lang="zh-CN" altLang="en-US" sz="3200" dirty="0" smtClean="0">
                <a:latin typeface="+mj-lt"/>
              </a:rPr>
              <a:t>分工</a:t>
            </a:r>
            <a:endParaRPr lang="zh-CN" altLang="en-US" sz="3200" dirty="0">
              <a:latin typeface="+mj-lt"/>
            </a:endParaRPr>
          </a:p>
        </p:txBody>
      </p:sp>
      <p:sp>
        <p:nvSpPr>
          <p:cNvPr id="23" name="椭圆 22"/>
          <p:cNvSpPr/>
          <p:nvPr/>
        </p:nvSpPr>
        <p:spPr>
          <a:xfrm>
            <a:off x="4869180" y="686969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MH_Others_1"/>
          <p:cNvSpPr txBox="1"/>
          <p:nvPr>
            <p:custDataLst>
              <p:tags r:id="rId1"/>
            </p:custDataLst>
          </p:nvPr>
        </p:nvSpPr>
        <p:spPr>
          <a:xfrm>
            <a:off x="4118266" y="1490853"/>
            <a:ext cx="3955467" cy="84793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zh-CN" altLang="en-US" sz="4400" dirty="0" smtClean="0">
                <a:solidFill>
                  <a:schemeClr val="bg1"/>
                </a:solidFill>
                <a:latin typeface="+mj-lt"/>
                <a:cs typeface="Arial" pitchFamily="34" charset="0"/>
              </a:rPr>
              <a:t>内容</a:t>
            </a:r>
            <a:endParaRPr lang="zh-CN" altLang="en-US" sz="4400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4030798" y="3447273"/>
            <a:ext cx="952500" cy="952500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4121365" y="3538802"/>
            <a:ext cx="77136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400" b="1" dirty="0" smtClean="0">
                <a:solidFill>
                  <a:schemeClr val="bg1"/>
                </a:solidFill>
              </a:rPr>
              <a:t>02</a:t>
            </a:r>
            <a:endParaRPr lang="zh-CN" altLang="en-US" sz="4400" b="1" dirty="0">
              <a:solidFill>
                <a:schemeClr val="bg1"/>
              </a:solidFill>
            </a:endParaRPr>
          </a:p>
        </p:txBody>
      </p:sp>
      <p:sp>
        <p:nvSpPr>
          <p:cNvPr id="33" name="椭圆 32"/>
          <p:cNvSpPr/>
          <p:nvPr/>
        </p:nvSpPr>
        <p:spPr>
          <a:xfrm>
            <a:off x="4738838" y="4154320"/>
            <a:ext cx="191910" cy="19191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7261076" y="3441700"/>
            <a:ext cx="952500" cy="95250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7322820" y="3533229"/>
            <a:ext cx="77136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400" b="1" dirty="0" smtClean="0">
                <a:solidFill>
                  <a:schemeClr val="bg1"/>
                </a:solidFill>
              </a:rPr>
              <a:t>03</a:t>
            </a:r>
            <a:endParaRPr lang="zh-CN" altLang="en-US" sz="4400" b="1" dirty="0">
              <a:solidFill>
                <a:schemeClr val="bg1"/>
              </a:solidFill>
            </a:endParaRPr>
          </a:p>
        </p:txBody>
      </p:sp>
      <p:sp>
        <p:nvSpPr>
          <p:cNvPr id="34" name="椭圆 33"/>
          <p:cNvSpPr/>
          <p:nvPr/>
        </p:nvSpPr>
        <p:spPr>
          <a:xfrm>
            <a:off x="8002298" y="4148747"/>
            <a:ext cx="191910" cy="191910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10216665" y="3441700"/>
            <a:ext cx="952500" cy="952500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10307232" y="3533229"/>
            <a:ext cx="77136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400" b="1" dirty="0" smtClean="0">
                <a:solidFill>
                  <a:schemeClr val="bg1"/>
                </a:solidFill>
              </a:rPr>
              <a:t>04</a:t>
            </a:r>
            <a:endParaRPr lang="zh-CN" altLang="en-US" sz="4400" b="1" dirty="0">
              <a:solidFill>
                <a:schemeClr val="bg1"/>
              </a:solidFill>
            </a:endParaRPr>
          </a:p>
        </p:txBody>
      </p:sp>
      <p:sp>
        <p:nvSpPr>
          <p:cNvPr id="35" name="椭圆 34"/>
          <p:cNvSpPr/>
          <p:nvPr/>
        </p:nvSpPr>
        <p:spPr>
          <a:xfrm>
            <a:off x="10931971" y="4173831"/>
            <a:ext cx="191910" cy="19191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6879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椭圆 16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1331555" y="448820"/>
            <a:ext cx="375615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Part 2 </a:t>
            </a:r>
            <a:r>
              <a:rPr lang="zh-CN" alt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项目难点与重点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192446" y="479597"/>
            <a:ext cx="40157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动效调优</a:t>
            </a:r>
            <a:r>
              <a:rPr lang="zh-CN" altLang="en-US" sz="2400" dirty="0"/>
              <a:t>的</a:t>
            </a:r>
            <a:r>
              <a:rPr lang="zh-CN" altLang="en-US" sz="2400" dirty="0" smtClean="0"/>
              <a:t>细节</a:t>
            </a:r>
            <a:endParaRPr lang="zh-CN" altLang="en-US" sz="2400" dirty="0"/>
          </a:p>
        </p:txBody>
      </p:sp>
      <p:sp>
        <p:nvSpPr>
          <p:cNvPr id="3" name="矩形 2"/>
          <p:cNvSpPr/>
          <p:nvPr/>
        </p:nvSpPr>
        <p:spPr>
          <a:xfrm>
            <a:off x="5446939" y="1169447"/>
            <a:ext cx="6474770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 smtClean="0"/>
              <a:t>       为了</a:t>
            </a:r>
            <a:r>
              <a:rPr lang="zh-CN" altLang="en-US" sz="2400" dirty="0"/>
              <a:t>不让用户感到突兀，我们对很多细节上的效果进行了大量的尝试。如在“口语卡片”页面，当焦点在搜索栏时，底部导航栏会立刻收起，软键盘会弹出</a:t>
            </a:r>
            <a:r>
              <a:rPr lang="zh-CN" altLang="en-US" sz="2400" dirty="0" smtClean="0"/>
              <a:t>。</a:t>
            </a:r>
            <a:endParaRPr lang="en-US" altLang="zh-CN" sz="2400" dirty="0" smtClean="0"/>
          </a:p>
          <a:p>
            <a:endParaRPr lang="en-US" altLang="zh-CN" sz="2400" dirty="0" smtClean="0"/>
          </a:p>
          <a:p>
            <a:r>
              <a:rPr lang="en-US" altLang="zh-CN" sz="2400" dirty="0"/>
              <a:t> </a:t>
            </a:r>
            <a:r>
              <a:rPr lang="en-US" altLang="zh-CN" sz="2400" dirty="0" smtClean="0"/>
              <a:t>      </a:t>
            </a:r>
            <a:r>
              <a:rPr lang="zh-CN" altLang="en-US" sz="2400" dirty="0" smtClean="0"/>
              <a:t>当</a:t>
            </a:r>
            <a:r>
              <a:rPr lang="zh-CN" altLang="en-US" sz="2400" dirty="0"/>
              <a:t>点击键盘外区域时，能够主动收起软键盘，并且搜索栏会失去焦点，同时，为了等待软键盘完全收起，底部导航栏会延时弹出</a:t>
            </a:r>
            <a:r>
              <a:rPr lang="zh-CN" altLang="en-US" sz="2400" dirty="0" smtClean="0"/>
              <a:t>。</a:t>
            </a:r>
            <a:endParaRPr lang="en-US" altLang="zh-CN" sz="2400" dirty="0" smtClean="0"/>
          </a:p>
          <a:p>
            <a:endParaRPr lang="en-US" altLang="zh-CN" sz="2400" dirty="0" smtClean="0"/>
          </a:p>
          <a:p>
            <a:r>
              <a:rPr lang="en-US" altLang="zh-CN" sz="2400" dirty="0"/>
              <a:t> </a:t>
            </a:r>
            <a:r>
              <a:rPr lang="en-US" altLang="zh-CN" sz="2400" dirty="0" smtClean="0"/>
              <a:t>      </a:t>
            </a:r>
            <a:r>
              <a:rPr lang="zh-CN" altLang="en-US" sz="2400" dirty="0" smtClean="0"/>
              <a:t>这样</a:t>
            </a:r>
            <a:r>
              <a:rPr lang="zh-CN" altLang="en-US" sz="2400" dirty="0"/>
              <a:t>就实现了一个完整的操作过程</a:t>
            </a:r>
            <a:r>
              <a:rPr lang="zh-CN" altLang="en-US" sz="2400" dirty="0" smtClean="0"/>
              <a:t>。</a:t>
            </a:r>
            <a:endParaRPr lang="en-US" altLang="zh-CN" sz="2400" dirty="0" smtClean="0"/>
          </a:p>
          <a:p>
            <a:endParaRPr lang="zh-CN" altLang="en-US" sz="2400" dirty="0"/>
          </a:p>
          <a:p>
            <a:r>
              <a:rPr lang="zh-CN" altLang="en-US" sz="2400" dirty="0" smtClean="0"/>
              <a:t>       像</a:t>
            </a:r>
            <a:r>
              <a:rPr lang="zh-CN" altLang="en-US" sz="2400" dirty="0"/>
              <a:t>这样细节的地方还有很多，因为我们最终希望用户能够</a:t>
            </a:r>
            <a:r>
              <a:rPr lang="zh-CN" altLang="en-US" sz="2400" b="1" dirty="0"/>
              <a:t>理所当然</a:t>
            </a:r>
            <a:r>
              <a:rPr lang="zh-CN" altLang="en-US" sz="2400" dirty="0"/>
              <a:t>的使用本应用的功能模块，而不是在某些地方会感觉莫名其妙。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0914" y="1043997"/>
            <a:ext cx="2553758" cy="5388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957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椭圆 16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1331555" y="448820"/>
            <a:ext cx="375615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Part </a:t>
            </a:r>
            <a:r>
              <a:rPr lang="en-US" altLang="zh-CN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3 </a:t>
            </a:r>
            <a:r>
              <a:rPr lang="zh-CN" alt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测试设计的覆盖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192446" y="479597"/>
            <a:ext cx="40157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百度</a:t>
            </a:r>
            <a:r>
              <a:rPr lang="en-US" altLang="zh-CN" sz="2400" dirty="0"/>
              <a:t>MTC</a:t>
            </a:r>
            <a:r>
              <a:rPr lang="zh-CN" altLang="en-US" sz="2400" dirty="0"/>
              <a:t>移动</a:t>
            </a:r>
            <a:r>
              <a:rPr lang="en-US" altLang="zh-CN" sz="2400" dirty="0"/>
              <a:t>App</a:t>
            </a:r>
            <a:r>
              <a:rPr lang="zh-CN" altLang="en-US" sz="2400" dirty="0"/>
              <a:t>测试方案</a:t>
            </a:r>
            <a:endParaRPr lang="zh-CN" altLang="en-US" sz="2400" dirty="0"/>
          </a:p>
        </p:txBody>
      </p:sp>
      <p:pic>
        <p:nvPicPr>
          <p:cNvPr id="8" name="图片 7"/>
          <p:cNvPicPr/>
          <p:nvPr/>
        </p:nvPicPr>
        <p:blipFill rotWithShape="1">
          <a:blip r:embed="rId2"/>
          <a:srcRect r="42881"/>
          <a:stretch/>
        </p:blipFill>
        <p:spPr bwMode="auto">
          <a:xfrm>
            <a:off x="1331555" y="2609005"/>
            <a:ext cx="9618388" cy="349813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矩形 2"/>
          <p:cNvSpPr/>
          <p:nvPr/>
        </p:nvSpPr>
        <p:spPr>
          <a:xfrm>
            <a:off x="5542002" y="6107136"/>
            <a:ext cx="1107996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zh-CN" altLang="zh-CN" kern="100" dirty="0"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性能结论</a:t>
            </a:r>
            <a:endParaRPr lang="zh-CN" altLang="zh-CN" kern="100" dirty="0">
              <a:latin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226820" y="1218694"/>
            <a:ext cx="2157963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+mj-lt"/>
              <a:buAutoNum type="arabicPeriod"/>
            </a:pPr>
            <a:r>
              <a:rPr lang="zh-CN" altLang="zh-CN" b="1" kern="100" dirty="0"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脚本兼容性测试</a:t>
            </a:r>
            <a:endParaRPr lang="zh-CN" altLang="zh-CN" kern="100" dirty="0">
              <a:latin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477085" y="1654897"/>
            <a:ext cx="947285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66700"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  </a:t>
            </a:r>
            <a:r>
              <a:rPr lang="zh-CN" altLang="zh-CN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本</a:t>
            </a:r>
            <a:r>
              <a:rPr lang="zh-CN" altLang="zh-CN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测试覆盖市场主流机型，测试安装、启动、主要功能、卸载；可定制测试脚本，覆盖所需页面和核心功能；测试报告包含用例细节、截图、日志、性能数据和</a:t>
            </a:r>
            <a:r>
              <a:rPr lang="en-US" altLang="zh-CN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BUG</a:t>
            </a:r>
            <a:r>
              <a:rPr lang="zh-CN" altLang="zh-CN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详情。</a:t>
            </a:r>
          </a:p>
        </p:txBody>
      </p:sp>
    </p:spTree>
    <p:extLst>
      <p:ext uri="{BB962C8B-B14F-4D97-AF65-F5344CB8AC3E}">
        <p14:creationId xmlns:p14="http://schemas.microsoft.com/office/powerpoint/2010/main" val="1199076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椭圆 16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1331555" y="448820"/>
            <a:ext cx="375615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Part </a:t>
            </a:r>
            <a:r>
              <a:rPr lang="en-US" altLang="zh-CN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3 </a:t>
            </a:r>
            <a:r>
              <a:rPr lang="zh-CN" alt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测试设计的覆盖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192446" y="479597"/>
            <a:ext cx="40157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百度</a:t>
            </a:r>
            <a:r>
              <a:rPr lang="en-US" altLang="zh-CN" sz="2400" dirty="0"/>
              <a:t>MTC</a:t>
            </a:r>
            <a:r>
              <a:rPr lang="zh-CN" altLang="en-US" sz="2400" dirty="0"/>
              <a:t>移动</a:t>
            </a:r>
            <a:r>
              <a:rPr lang="en-US" altLang="zh-CN" sz="2400" dirty="0"/>
              <a:t>App</a:t>
            </a:r>
            <a:r>
              <a:rPr lang="zh-CN" altLang="en-US" sz="2400" dirty="0"/>
              <a:t>测试方案</a:t>
            </a:r>
            <a:endParaRPr lang="zh-CN" altLang="en-US" sz="2400" dirty="0"/>
          </a:p>
        </p:txBody>
      </p:sp>
      <p:sp>
        <p:nvSpPr>
          <p:cNvPr id="3" name="矩形 2"/>
          <p:cNvSpPr/>
          <p:nvPr/>
        </p:nvSpPr>
        <p:spPr>
          <a:xfrm>
            <a:off x="5542002" y="5613485"/>
            <a:ext cx="1107996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zh-CN" altLang="zh-CN" kern="100" dirty="0"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性能结论</a:t>
            </a:r>
            <a:endParaRPr lang="zh-CN" altLang="zh-CN" kern="100" dirty="0">
              <a:latin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226820" y="1218694"/>
            <a:ext cx="2157963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+mj-lt"/>
              <a:buAutoNum type="arabicPeriod"/>
            </a:pPr>
            <a:r>
              <a:rPr lang="zh-CN" altLang="zh-CN" b="1" kern="100" dirty="0"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脚本兼容性测试</a:t>
            </a:r>
            <a:endParaRPr lang="zh-CN" altLang="zh-CN" kern="100" dirty="0">
              <a:latin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0" name="图片 9"/>
          <p:cNvPicPr/>
          <p:nvPr/>
        </p:nvPicPr>
        <p:blipFill rotWithShape="1">
          <a:blip r:embed="rId2"/>
          <a:srcRect l="57268"/>
          <a:stretch/>
        </p:blipFill>
        <p:spPr bwMode="auto">
          <a:xfrm>
            <a:off x="2305801" y="1838496"/>
            <a:ext cx="7911441" cy="330468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05231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椭圆 16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1331555" y="448820"/>
            <a:ext cx="375615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Part </a:t>
            </a:r>
            <a:r>
              <a:rPr lang="en-US" altLang="zh-CN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3 </a:t>
            </a:r>
            <a:r>
              <a:rPr lang="zh-CN" alt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测试设计的覆盖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192446" y="479597"/>
            <a:ext cx="40157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百度</a:t>
            </a:r>
            <a:r>
              <a:rPr lang="en-US" altLang="zh-CN" sz="2400" dirty="0"/>
              <a:t>MTC</a:t>
            </a:r>
            <a:r>
              <a:rPr lang="zh-CN" altLang="en-US" sz="2400" dirty="0"/>
              <a:t>移动</a:t>
            </a:r>
            <a:r>
              <a:rPr lang="en-US" altLang="zh-CN" sz="2400" dirty="0"/>
              <a:t>App</a:t>
            </a:r>
            <a:r>
              <a:rPr lang="zh-CN" altLang="en-US" sz="2400" dirty="0"/>
              <a:t>测试方案</a:t>
            </a:r>
            <a:endParaRPr lang="zh-CN" altLang="en-US" sz="2400" dirty="0"/>
          </a:p>
        </p:txBody>
      </p:sp>
      <p:sp>
        <p:nvSpPr>
          <p:cNvPr id="3" name="矩形 2"/>
          <p:cNvSpPr/>
          <p:nvPr/>
        </p:nvSpPr>
        <p:spPr>
          <a:xfrm>
            <a:off x="5542002" y="5613485"/>
            <a:ext cx="1107996" cy="4609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zh-CN" altLang="zh-CN" kern="100" dirty="0" smtClean="0"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性能</a:t>
            </a:r>
            <a:r>
              <a:rPr lang="zh-CN" altLang="en-US" kern="100" dirty="0"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分析</a:t>
            </a:r>
            <a:endParaRPr lang="zh-CN" altLang="zh-CN" kern="100" dirty="0">
              <a:latin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226820" y="1218694"/>
            <a:ext cx="2157963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+mj-lt"/>
              <a:buAutoNum type="arabicPeriod"/>
            </a:pPr>
            <a:r>
              <a:rPr lang="zh-CN" altLang="zh-CN" b="1" kern="100" dirty="0"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脚本兼容性测试</a:t>
            </a:r>
            <a:endParaRPr lang="zh-CN" altLang="zh-CN" kern="100" dirty="0">
              <a:latin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1" name="图片 10"/>
          <p:cNvPicPr/>
          <p:nvPr/>
        </p:nvPicPr>
        <p:blipFill rotWithShape="1">
          <a:blip r:embed="rId2"/>
          <a:srcRect r="33391"/>
          <a:stretch/>
        </p:blipFill>
        <p:spPr bwMode="auto">
          <a:xfrm>
            <a:off x="830527" y="1809250"/>
            <a:ext cx="10632349" cy="380423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99007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椭圆 16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1331555" y="448820"/>
            <a:ext cx="375615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Part </a:t>
            </a:r>
            <a:r>
              <a:rPr lang="en-US" altLang="zh-CN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3 </a:t>
            </a:r>
            <a:r>
              <a:rPr lang="zh-CN" alt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测试设计的覆盖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192446" y="479597"/>
            <a:ext cx="40157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百度</a:t>
            </a:r>
            <a:r>
              <a:rPr lang="en-US" altLang="zh-CN" sz="2400" dirty="0"/>
              <a:t>MTC</a:t>
            </a:r>
            <a:r>
              <a:rPr lang="zh-CN" altLang="en-US" sz="2400" dirty="0"/>
              <a:t>移动</a:t>
            </a:r>
            <a:r>
              <a:rPr lang="en-US" altLang="zh-CN" sz="2400" dirty="0"/>
              <a:t>App</a:t>
            </a:r>
            <a:r>
              <a:rPr lang="zh-CN" altLang="en-US" sz="2400" dirty="0"/>
              <a:t>测试方案</a:t>
            </a:r>
            <a:endParaRPr lang="zh-CN" altLang="en-US" sz="2400" dirty="0"/>
          </a:p>
        </p:txBody>
      </p:sp>
      <p:sp>
        <p:nvSpPr>
          <p:cNvPr id="3" name="矩形 2"/>
          <p:cNvSpPr/>
          <p:nvPr/>
        </p:nvSpPr>
        <p:spPr>
          <a:xfrm>
            <a:off x="5542002" y="5613485"/>
            <a:ext cx="1107996" cy="4609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zh-CN" altLang="zh-CN" kern="100" dirty="0" smtClean="0"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性能</a:t>
            </a:r>
            <a:r>
              <a:rPr lang="zh-CN" altLang="en-US" kern="100" dirty="0"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分析</a:t>
            </a:r>
            <a:endParaRPr lang="zh-CN" altLang="zh-CN" kern="100" dirty="0">
              <a:latin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226820" y="1218694"/>
            <a:ext cx="2157963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+mj-lt"/>
              <a:buAutoNum type="arabicPeriod"/>
            </a:pPr>
            <a:r>
              <a:rPr lang="zh-CN" altLang="zh-CN" b="1" kern="100" dirty="0"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脚本兼容性测试</a:t>
            </a:r>
            <a:endParaRPr lang="zh-CN" altLang="zh-CN" kern="100" dirty="0">
              <a:latin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0" name="图片 9"/>
          <p:cNvPicPr/>
          <p:nvPr/>
        </p:nvPicPr>
        <p:blipFill rotWithShape="1">
          <a:blip r:embed="rId2"/>
          <a:srcRect l="33599" b="48059"/>
          <a:stretch/>
        </p:blipFill>
        <p:spPr bwMode="auto">
          <a:xfrm>
            <a:off x="924979" y="1973179"/>
            <a:ext cx="10342042" cy="348809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391569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椭圆 16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1331555" y="448820"/>
            <a:ext cx="375615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Part </a:t>
            </a:r>
            <a:r>
              <a:rPr lang="en-US" altLang="zh-CN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3 </a:t>
            </a:r>
            <a:r>
              <a:rPr lang="zh-CN" alt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测试设计的覆盖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192446" y="479597"/>
            <a:ext cx="40157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百度</a:t>
            </a:r>
            <a:r>
              <a:rPr lang="en-US" altLang="zh-CN" sz="2400" dirty="0"/>
              <a:t>MTC</a:t>
            </a:r>
            <a:r>
              <a:rPr lang="zh-CN" altLang="en-US" sz="2400" dirty="0"/>
              <a:t>移动</a:t>
            </a:r>
            <a:r>
              <a:rPr lang="en-US" altLang="zh-CN" sz="2400" dirty="0"/>
              <a:t>App</a:t>
            </a:r>
            <a:r>
              <a:rPr lang="zh-CN" altLang="en-US" sz="2400" dirty="0"/>
              <a:t>测试方案</a:t>
            </a:r>
            <a:endParaRPr lang="zh-CN" altLang="en-US" sz="2400" dirty="0"/>
          </a:p>
        </p:txBody>
      </p:sp>
      <p:sp>
        <p:nvSpPr>
          <p:cNvPr id="3" name="矩形 2"/>
          <p:cNvSpPr/>
          <p:nvPr/>
        </p:nvSpPr>
        <p:spPr>
          <a:xfrm>
            <a:off x="5542002" y="5613485"/>
            <a:ext cx="1107996" cy="4609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zh-CN" altLang="zh-CN" kern="100" dirty="0" smtClean="0"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性能</a:t>
            </a:r>
            <a:r>
              <a:rPr lang="zh-CN" altLang="en-US" kern="100" dirty="0"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分析</a:t>
            </a:r>
            <a:endParaRPr lang="zh-CN" altLang="zh-CN" kern="100" dirty="0">
              <a:latin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226820" y="1218694"/>
            <a:ext cx="2157963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+mj-lt"/>
              <a:buAutoNum type="arabicPeriod"/>
            </a:pPr>
            <a:r>
              <a:rPr lang="zh-CN" altLang="zh-CN" b="1" kern="100" dirty="0"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脚本兼容性测试</a:t>
            </a:r>
            <a:endParaRPr lang="zh-CN" altLang="zh-CN" kern="100" dirty="0">
              <a:latin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1" name="图片 10"/>
          <p:cNvPicPr/>
          <p:nvPr/>
        </p:nvPicPr>
        <p:blipFill rotWithShape="1">
          <a:blip r:embed="rId2"/>
          <a:srcRect t="49269" r="67035"/>
          <a:stretch/>
        </p:blipFill>
        <p:spPr bwMode="auto">
          <a:xfrm>
            <a:off x="3334195" y="1973179"/>
            <a:ext cx="5523609" cy="356389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353734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椭圆 16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1331555" y="448820"/>
            <a:ext cx="375615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Part </a:t>
            </a:r>
            <a:r>
              <a:rPr lang="en-US" altLang="zh-CN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3 </a:t>
            </a:r>
            <a:r>
              <a:rPr lang="zh-CN" alt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测试设计的覆盖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192446" y="479597"/>
            <a:ext cx="40157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百度</a:t>
            </a:r>
            <a:r>
              <a:rPr lang="en-US" altLang="zh-CN" sz="2400" dirty="0"/>
              <a:t>MTC</a:t>
            </a:r>
            <a:r>
              <a:rPr lang="zh-CN" altLang="en-US" sz="2400" dirty="0"/>
              <a:t>移动</a:t>
            </a:r>
            <a:r>
              <a:rPr lang="en-US" altLang="zh-CN" sz="2400" dirty="0"/>
              <a:t>App</a:t>
            </a:r>
            <a:r>
              <a:rPr lang="zh-CN" altLang="en-US" sz="2400" dirty="0"/>
              <a:t>测试方案</a:t>
            </a:r>
            <a:endParaRPr lang="zh-CN" altLang="en-US" sz="2400" dirty="0"/>
          </a:p>
        </p:txBody>
      </p:sp>
      <p:sp>
        <p:nvSpPr>
          <p:cNvPr id="3" name="矩形 2"/>
          <p:cNvSpPr/>
          <p:nvPr/>
        </p:nvSpPr>
        <p:spPr>
          <a:xfrm>
            <a:off x="5542005" y="6158160"/>
            <a:ext cx="1107996" cy="46564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zh-CN" altLang="en-US" kern="100" dirty="0" smtClean="0">
                <a:latin typeface="等线" panose="02010600030101010101" pitchFamily="2" charset="-122"/>
                <a:cs typeface="Times New Roman" panose="02020603050405020304" pitchFamily="18" charset="0"/>
              </a:rPr>
              <a:t>兼容测试</a:t>
            </a:r>
            <a:endParaRPr lang="zh-CN" altLang="zh-CN" kern="100" dirty="0">
              <a:latin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335824" y="1218694"/>
            <a:ext cx="1939955" cy="4609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b="1" kern="100" dirty="0"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b="1" kern="100" dirty="0" smtClean="0"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．深度</a:t>
            </a:r>
            <a:r>
              <a:rPr lang="zh-CN" altLang="en-US" b="1" kern="100" dirty="0"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兼容测试</a:t>
            </a:r>
            <a:endParaRPr lang="zh-CN" altLang="zh-CN" kern="100" dirty="0">
              <a:latin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0" name="图片 9"/>
          <p:cNvPicPr/>
          <p:nvPr/>
        </p:nvPicPr>
        <p:blipFill>
          <a:blip r:embed="rId2"/>
          <a:stretch>
            <a:fillRect/>
          </a:stretch>
        </p:blipFill>
        <p:spPr>
          <a:xfrm>
            <a:off x="468947" y="2528282"/>
            <a:ext cx="11254112" cy="3629878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1226820" y="1679654"/>
            <a:ext cx="992559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66700"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在选定机型上安装、启动、</a:t>
            </a:r>
            <a:r>
              <a:rPr lang="en-US" altLang="zh-CN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monkey</a:t>
            </a:r>
            <a:r>
              <a:rPr lang="zh-CN" altLang="zh-CN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、卸载等；记录测试过程中完整日志、截图、录像捕获</a:t>
            </a:r>
            <a:r>
              <a:rPr lang="en-US" altLang="zh-CN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CPU</a:t>
            </a:r>
            <a:r>
              <a:rPr lang="zh-CN" altLang="zh-CN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、内存、流量、电量等性能数据助您定位闪退、</a:t>
            </a:r>
            <a:r>
              <a:rPr lang="en-US" altLang="zh-CN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crash</a:t>
            </a:r>
            <a:r>
              <a:rPr lang="zh-CN" altLang="zh-CN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ANR</a:t>
            </a:r>
            <a:r>
              <a:rPr lang="zh-CN" altLang="zh-CN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等</a:t>
            </a:r>
            <a:r>
              <a:rPr lang="zh-CN" altLang="zh-CN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问题</a:t>
            </a:r>
            <a:r>
              <a:rPr lang="zh-CN" altLang="en-US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  <a:endParaRPr lang="zh-CN" altLang="zh-CN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6765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椭圆 16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1331555" y="448820"/>
            <a:ext cx="375615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Part </a:t>
            </a:r>
            <a:r>
              <a:rPr lang="en-US" altLang="zh-CN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3 </a:t>
            </a:r>
            <a:r>
              <a:rPr lang="zh-CN" alt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测试设计的覆盖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192446" y="479597"/>
            <a:ext cx="40157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百度</a:t>
            </a:r>
            <a:r>
              <a:rPr lang="en-US" altLang="zh-CN" sz="2400" dirty="0"/>
              <a:t>MTC</a:t>
            </a:r>
            <a:r>
              <a:rPr lang="zh-CN" altLang="en-US" sz="2400" dirty="0"/>
              <a:t>移动</a:t>
            </a:r>
            <a:r>
              <a:rPr lang="en-US" altLang="zh-CN" sz="2400" dirty="0"/>
              <a:t>App</a:t>
            </a:r>
            <a:r>
              <a:rPr lang="zh-CN" altLang="en-US" sz="2400" dirty="0"/>
              <a:t>测试方案</a:t>
            </a:r>
            <a:endParaRPr lang="zh-CN" altLang="en-US" sz="2400" dirty="0"/>
          </a:p>
        </p:txBody>
      </p:sp>
      <p:sp>
        <p:nvSpPr>
          <p:cNvPr id="3" name="矩形 2"/>
          <p:cNvSpPr/>
          <p:nvPr/>
        </p:nvSpPr>
        <p:spPr>
          <a:xfrm>
            <a:off x="5542002" y="6207043"/>
            <a:ext cx="1107996" cy="46564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zh-CN" altLang="en-US" kern="100" dirty="0" smtClean="0">
                <a:latin typeface="等线" panose="02010600030101010101" pitchFamily="2" charset="-122"/>
                <a:cs typeface="Times New Roman" panose="02020603050405020304" pitchFamily="18" charset="0"/>
              </a:rPr>
              <a:t>兼容测试</a:t>
            </a:r>
            <a:endParaRPr lang="zh-CN" altLang="zh-CN" kern="100" dirty="0">
              <a:latin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335824" y="1218694"/>
            <a:ext cx="1939955" cy="4609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b="1" kern="100" dirty="0"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b="1" kern="100" dirty="0" smtClean="0"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．深度</a:t>
            </a:r>
            <a:r>
              <a:rPr lang="zh-CN" altLang="en-US" b="1" kern="100" dirty="0"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兼容测试</a:t>
            </a:r>
            <a:endParaRPr lang="zh-CN" altLang="zh-CN" kern="100" dirty="0">
              <a:latin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1" name="图片 10"/>
          <p:cNvPicPr/>
          <p:nvPr/>
        </p:nvPicPr>
        <p:blipFill rotWithShape="1">
          <a:blip r:embed="rId2"/>
          <a:srcRect l="47574" t="1" b="-1263"/>
          <a:stretch/>
        </p:blipFill>
        <p:spPr bwMode="auto">
          <a:xfrm>
            <a:off x="3057460" y="3181408"/>
            <a:ext cx="7371873" cy="307154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2" name="图片 11"/>
          <p:cNvPicPr/>
          <p:nvPr/>
        </p:nvPicPr>
        <p:blipFill rotWithShape="1">
          <a:blip r:embed="rId2"/>
          <a:srcRect r="62542" b="49881"/>
          <a:stretch/>
        </p:blipFill>
        <p:spPr bwMode="auto">
          <a:xfrm>
            <a:off x="3380598" y="1011610"/>
            <a:ext cx="7048735" cy="203446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446839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椭圆 16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1331555" y="448820"/>
            <a:ext cx="375615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Part </a:t>
            </a:r>
            <a:r>
              <a:rPr lang="en-US" altLang="zh-CN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3 </a:t>
            </a:r>
            <a:r>
              <a:rPr lang="zh-CN" alt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测试设计的覆盖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192446" y="479597"/>
            <a:ext cx="40157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百度</a:t>
            </a:r>
            <a:r>
              <a:rPr lang="en-US" altLang="zh-CN" sz="2400" dirty="0"/>
              <a:t>MTC</a:t>
            </a:r>
            <a:r>
              <a:rPr lang="zh-CN" altLang="en-US" sz="2400" dirty="0"/>
              <a:t>移动</a:t>
            </a:r>
            <a:r>
              <a:rPr lang="en-US" altLang="zh-CN" sz="2400" dirty="0"/>
              <a:t>App</a:t>
            </a:r>
            <a:r>
              <a:rPr lang="zh-CN" altLang="en-US" sz="2400" dirty="0"/>
              <a:t>测试方案</a:t>
            </a:r>
            <a:endParaRPr lang="zh-CN" altLang="en-US" sz="2400" dirty="0"/>
          </a:p>
        </p:txBody>
      </p:sp>
      <p:sp>
        <p:nvSpPr>
          <p:cNvPr id="3" name="矩形 2"/>
          <p:cNvSpPr/>
          <p:nvPr/>
        </p:nvSpPr>
        <p:spPr>
          <a:xfrm>
            <a:off x="5542002" y="6207043"/>
            <a:ext cx="1107996" cy="46564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zh-CN" altLang="en-US" kern="100" dirty="0" smtClean="0">
                <a:latin typeface="等线" panose="02010600030101010101" pitchFamily="2" charset="-122"/>
                <a:cs typeface="Times New Roman" panose="02020603050405020304" pitchFamily="18" charset="0"/>
              </a:rPr>
              <a:t>兼容测试</a:t>
            </a:r>
            <a:endParaRPr lang="zh-CN" altLang="zh-CN" kern="100" dirty="0">
              <a:latin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335824" y="1218694"/>
            <a:ext cx="1939955" cy="4609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b="1" kern="100" dirty="0"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b="1" kern="100" dirty="0" smtClean="0"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．深度</a:t>
            </a:r>
            <a:r>
              <a:rPr lang="zh-CN" altLang="en-US" b="1" kern="100" dirty="0"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兼容测试</a:t>
            </a:r>
            <a:endParaRPr lang="zh-CN" altLang="zh-CN" kern="100" dirty="0">
              <a:latin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0" name="图片 9"/>
          <p:cNvPicPr/>
          <p:nvPr/>
        </p:nvPicPr>
        <p:blipFill>
          <a:blip r:embed="rId2"/>
          <a:stretch>
            <a:fillRect/>
          </a:stretch>
        </p:blipFill>
        <p:spPr>
          <a:xfrm>
            <a:off x="-86461" y="2160355"/>
            <a:ext cx="12278461" cy="2464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021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椭圆 16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1331555" y="448820"/>
            <a:ext cx="375615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Part </a:t>
            </a:r>
            <a:r>
              <a:rPr lang="en-US" altLang="zh-CN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3 </a:t>
            </a:r>
            <a:r>
              <a:rPr lang="zh-CN" alt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测试设计的覆盖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192446" y="479597"/>
            <a:ext cx="40157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百度</a:t>
            </a:r>
            <a:r>
              <a:rPr lang="en-US" altLang="zh-CN" sz="2400" dirty="0"/>
              <a:t>MTC</a:t>
            </a:r>
            <a:r>
              <a:rPr lang="zh-CN" altLang="en-US" sz="2400" dirty="0"/>
              <a:t>移动</a:t>
            </a:r>
            <a:r>
              <a:rPr lang="en-US" altLang="zh-CN" sz="2400" dirty="0"/>
              <a:t>App</a:t>
            </a:r>
            <a:r>
              <a:rPr lang="zh-CN" altLang="en-US" sz="2400" dirty="0"/>
              <a:t>测试方案</a:t>
            </a:r>
            <a:endParaRPr lang="zh-CN" altLang="en-US" sz="2400" dirty="0"/>
          </a:p>
        </p:txBody>
      </p:sp>
      <p:sp>
        <p:nvSpPr>
          <p:cNvPr id="3" name="矩形 2"/>
          <p:cNvSpPr/>
          <p:nvPr/>
        </p:nvSpPr>
        <p:spPr>
          <a:xfrm>
            <a:off x="5542002" y="5333932"/>
            <a:ext cx="1107996" cy="46564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zh-CN" altLang="en-US" kern="100" dirty="0" smtClean="0">
                <a:latin typeface="等线" panose="02010600030101010101" pitchFamily="2" charset="-122"/>
                <a:cs typeface="Times New Roman" panose="02020603050405020304" pitchFamily="18" charset="0"/>
              </a:rPr>
              <a:t>性能结论</a:t>
            </a:r>
            <a:endParaRPr lang="zh-CN" altLang="zh-CN" kern="100" dirty="0">
              <a:latin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507345" y="1218694"/>
            <a:ext cx="1939955" cy="4609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b="1" kern="100" dirty="0"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en-US" b="1" kern="100" dirty="0" smtClean="0"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．深度</a:t>
            </a:r>
            <a:r>
              <a:rPr lang="zh-CN" altLang="en-US" b="1" kern="100" dirty="0"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性能测试</a:t>
            </a:r>
            <a:endParaRPr lang="zh-CN" altLang="zh-CN" kern="100" dirty="0">
              <a:latin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1" name="图片 10"/>
          <p:cNvPicPr/>
          <p:nvPr/>
        </p:nvPicPr>
        <p:blipFill rotWithShape="1">
          <a:blip r:embed="rId2"/>
          <a:srcRect r="30893"/>
          <a:stretch/>
        </p:blipFill>
        <p:spPr bwMode="auto">
          <a:xfrm>
            <a:off x="174365" y="2544593"/>
            <a:ext cx="11843270" cy="239004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矩形 1"/>
          <p:cNvSpPr/>
          <p:nvPr/>
        </p:nvSpPr>
        <p:spPr>
          <a:xfrm>
            <a:off x="1419181" y="1806201"/>
            <a:ext cx="8245642" cy="458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66700"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拟典型使用场景及状态；全面获得启动时长、电量、流量、</a:t>
            </a:r>
            <a:r>
              <a:rPr lang="en-US" altLang="zh-CN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CPU</a:t>
            </a:r>
            <a:r>
              <a:rPr lang="zh-CN" altLang="zh-CN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等。</a:t>
            </a:r>
          </a:p>
        </p:txBody>
      </p:sp>
    </p:spTree>
    <p:extLst>
      <p:ext uri="{BB962C8B-B14F-4D97-AF65-F5344CB8AC3E}">
        <p14:creationId xmlns:p14="http://schemas.microsoft.com/office/powerpoint/2010/main" val="1857075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椭圆 16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1331555" y="448820"/>
            <a:ext cx="51924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Part 1 </a:t>
            </a:r>
            <a:r>
              <a:rPr lang="zh-CN" alt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整体界面展示和功能展示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027" name="Picture 3" descr="VRLab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8737" y="1218659"/>
            <a:ext cx="2555480" cy="53866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0422" y="1218659"/>
            <a:ext cx="2551567" cy="5386642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628737" y="477932"/>
            <a:ext cx="21817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“VR</a:t>
            </a:r>
            <a:r>
              <a:rPr lang="zh-CN" altLang="en-US" sz="2400" dirty="0" smtClean="0"/>
              <a:t>实验室</a:t>
            </a:r>
            <a:r>
              <a:rPr lang="en-US" altLang="zh-CN" sz="2400" dirty="0" smtClean="0"/>
              <a:t>”</a:t>
            </a:r>
            <a:endParaRPr lang="zh-CN" altLang="en-US" sz="2400" dirty="0"/>
          </a:p>
        </p:txBody>
      </p:sp>
      <p:sp>
        <p:nvSpPr>
          <p:cNvPr id="22" name="文本框 21"/>
          <p:cNvSpPr txBox="1"/>
          <p:nvPr/>
        </p:nvSpPr>
        <p:spPr>
          <a:xfrm>
            <a:off x="1226820" y="2976988"/>
            <a:ext cx="14277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动效丰富</a:t>
            </a:r>
            <a:endParaRPr lang="en-US" altLang="zh-CN" sz="2400" dirty="0" smtClean="0"/>
          </a:p>
          <a:p>
            <a:r>
              <a:rPr lang="zh-CN" altLang="en-US" sz="2400" dirty="0" smtClean="0"/>
              <a:t>界面简洁</a:t>
            </a:r>
            <a:endParaRPr lang="zh-CN" altLang="en-US" sz="2400" dirty="0"/>
          </a:p>
        </p:txBody>
      </p:sp>
      <p:sp>
        <p:nvSpPr>
          <p:cNvPr id="27" name="文本框 26"/>
          <p:cNvSpPr txBox="1"/>
          <p:nvPr/>
        </p:nvSpPr>
        <p:spPr>
          <a:xfrm>
            <a:off x="9569175" y="2976988"/>
            <a:ext cx="19169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滑动选择</a:t>
            </a:r>
            <a:endParaRPr lang="en-US" altLang="zh-CN" sz="2400" dirty="0" smtClean="0"/>
          </a:p>
          <a:p>
            <a:r>
              <a:rPr lang="zh-CN" altLang="en-US" sz="2400" dirty="0" smtClean="0"/>
              <a:t>不同</a:t>
            </a:r>
            <a:r>
              <a:rPr lang="en-US" altLang="zh-CN" sz="2400" dirty="0" smtClean="0"/>
              <a:t>VR</a:t>
            </a:r>
            <a:r>
              <a:rPr lang="zh-CN" altLang="en-US" sz="2400" dirty="0" smtClean="0"/>
              <a:t>场景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724676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椭圆 16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1331555" y="448820"/>
            <a:ext cx="375615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Part </a:t>
            </a:r>
            <a:r>
              <a:rPr lang="en-US" altLang="zh-CN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3 </a:t>
            </a:r>
            <a:r>
              <a:rPr lang="zh-CN" alt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测试设计的覆盖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192446" y="479597"/>
            <a:ext cx="40157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百度</a:t>
            </a:r>
            <a:r>
              <a:rPr lang="en-US" altLang="zh-CN" sz="2400" dirty="0"/>
              <a:t>MTC</a:t>
            </a:r>
            <a:r>
              <a:rPr lang="zh-CN" altLang="en-US" sz="2400" dirty="0"/>
              <a:t>移动</a:t>
            </a:r>
            <a:r>
              <a:rPr lang="en-US" altLang="zh-CN" sz="2400" dirty="0"/>
              <a:t>App</a:t>
            </a:r>
            <a:r>
              <a:rPr lang="zh-CN" altLang="en-US" sz="2400" dirty="0"/>
              <a:t>测试方案</a:t>
            </a:r>
            <a:endParaRPr lang="zh-CN" altLang="en-US" sz="2400" dirty="0"/>
          </a:p>
        </p:txBody>
      </p:sp>
      <p:sp>
        <p:nvSpPr>
          <p:cNvPr id="3" name="矩形 2"/>
          <p:cNvSpPr/>
          <p:nvPr/>
        </p:nvSpPr>
        <p:spPr>
          <a:xfrm>
            <a:off x="5542002" y="6050855"/>
            <a:ext cx="1107996" cy="46564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zh-CN" altLang="en-US" kern="100" dirty="0" smtClean="0">
                <a:latin typeface="等线" panose="02010600030101010101" pitchFamily="2" charset="-122"/>
                <a:cs typeface="Times New Roman" panose="02020603050405020304" pitchFamily="18" charset="0"/>
              </a:rPr>
              <a:t>启动耗时</a:t>
            </a:r>
            <a:endParaRPr lang="zh-CN" altLang="zh-CN" kern="100" dirty="0">
              <a:latin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507345" y="1218694"/>
            <a:ext cx="1939955" cy="4609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b="1" kern="100" dirty="0"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en-US" b="1" kern="100" dirty="0" smtClean="0"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．深度</a:t>
            </a:r>
            <a:r>
              <a:rPr lang="zh-CN" altLang="en-US" b="1" kern="100" dirty="0"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性能测试</a:t>
            </a:r>
            <a:endParaRPr lang="zh-CN" altLang="zh-CN" kern="100" dirty="0">
              <a:latin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2" name="图片 11"/>
          <p:cNvPicPr/>
          <p:nvPr/>
        </p:nvPicPr>
        <p:blipFill rotWithShape="1">
          <a:blip r:embed="rId2"/>
          <a:srcRect r="49500"/>
          <a:stretch/>
        </p:blipFill>
        <p:spPr bwMode="auto">
          <a:xfrm>
            <a:off x="1331555" y="1679654"/>
            <a:ext cx="9564974" cy="424019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18849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椭圆 16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1331555" y="448820"/>
            <a:ext cx="375615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Part </a:t>
            </a:r>
            <a:r>
              <a:rPr lang="en-US" altLang="zh-CN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3 </a:t>
            </a:r>
            <a:r>
              <a:rPr lang="zh-CN" alt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测试设计的覆盖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192446" y="479597"/>
            <a:ext cx="40157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百度</a:t>
            </a:r>
            <a:r>
              <a:rPr lang="en-US" altLang="zh-CN" sz="2400" dirty="0"/>
              <a:t>MTC</a:t>
            </a:r>
            <a:r>
              <a:rPr lang="zh-CN" altLang="en-US" sz="2400" dirty="0"/>
              <a:t>移动</a:t>
            </a:r>
            <a:r>
              <a:rPr lang="en-US" altLang="zh-CN" sz="2400" dirty="0"/>
              <a:t>App</a:t>
            </a:r>
            <a:r>
              <a:rPr lang="zh-CN" altLang="en-US" sz="2400" dirty="0"/>
              <a:t>测试方案</a:t>
            </a:r>
            <a:endParaRPr lang="zh-CN" altLang="en-US" sz="2400" dirty="0"/>
          </a:p>
        </p:txBody>
      </p:sp>
      <p:sp>
        <p:nvSpPr>
          <p:cNvPr id="3" name="矩形 2"/>
          <p:cNvSpPr/>
          <p:nvPr/>
        </p:nvSpPr>
        <p:spPr>
          <a:xfrm>
            <a:off x="5561241" y="6050855"/>
            <a:ext cx="1069524" cy="46564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en-US" altLang="zh-CN" kern="100" dirty="0" smtClean="0">
                <a:latin typeface="等线" panose="02010600030101010101" pitchFamily="2" charset="-122"/>
                <a:cs typeface="Times New Roman" panose="02020603050405020304" pitchFamily="18" charset="0"/>
              </a:rPr>
              <a:t>CPU</a:t>
            </a:r>
            <a:r>
              <a:rPr lang="zh-CN" altLang="en-US" kern="100" dirty="0" smtClean="0">
                <a:latin typeface="等线" panose="02010600030101010101" pitchFamily="2" charset="-122"/>
                <a:cs typeface="Times New Roman" panose="02020603050405020304" pitchFamily="18" charset="0"/>
              </a:rPr>
              <a:t>占用</a:t>
            </a:r>
            <a:endParaRPr lang="zh-CN" altLang="zh-CN" kern="100" dirty="0">
              <a:latin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507345" y="1218694"/>
            <a:ext cx="1939955" cy="4609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b="1" kern="100" dirty="0"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en-US" b="1" kern="100" dirty="0" smtClean="0"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．深度</a:t>
            </a:r>
            <a:r>
              <a:rPr lang="zh-CN" altLang="en-US" b="1" kern="100" dirty="0"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性能测试</a:t>
            </a:r>
            <a:endParaRPr lang="zh-CN" altLang="zh-CN" kern="100" dirty="0">
              <a:latin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1" name="图片 10"/>
          <p:cNvPicPr/>
          <p:nvPr/>
        </p:nvPicPr>
        <p:blipFill rotWithShape="1">
          <a:blip r:embed="rId2"/>
          <a:srcRect l="50500"/>
          <a:stretch/>
        </p:blipFill>
        <p:spPr bwMode="auto">
          <a:xfrm>
            <a:off x="1880207" y="1926308"/>
            <a:ext cx="8431585" cy="381309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858878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椭圆 16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1331555" y="448820"/>
            <a:ext cx="375615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Part </a:t>
            </a:r>
            <a:r>
              <a:rPr lang="en-US" altLang="zh-CN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3 </a:t>
            </a:r>
            <a:r>
              <a:rPr lang="zh-CN" alt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测试设计的覆盖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192446" y="479597"/>
            <a:ext cx="40157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百度</a:t>
            </a:r>
            <a:r>
              <a:rPr lang="en-US" altLang="zh-CN" sz="2400" dirty="0"/>
              <a:t>MTC</a:t>
            </a:r>
            <a:r>
              <a:rPr lang="zh-CN" altLang="en-US" sz="2400" dirty="0"/>
              <a:t>移动</a:t>
            </a:r>
            <a:r>
              <a:rPr lang="en-US" altLang="zh-CN" sz="2400" dirty="0"/>
              <a:t>App</a:t>
            </a:r>
            <a:r>
              <a:rPr lang="zh-CN" altLang="en-US" sz="2400" dirty="0"/>
              <a:t>测试方案</a:t>
            </a:r>
            <a:endParaRPr lang="zh-CN" altLang="en-US" sz="2400" dirty="0"/>
          </a:p>
        </p:txBody>
      </p:sp>
      <p:sp>
        <p:nvSpPr>
          <p:cNvPr id="3" name="矩形 2"/>
          <p:cNvSpPr/>
          <p:nvPr/>
        </p:nvSpPr>
        <p:spPr>
          <a:xfrm>
            <a:off x="5542006" y="6050855"/>
            <a:ext cx="1107996" cy="46564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zh-CN" altLang="en-US" kern="100" dirty="0" smtClean="0">
                <a:latin typeface="等线" panose="02010600030101010101" pitchFamily="2" charset="-122"/>
                <a:cs typeface="Times New Roman" panose="02020603050405020304" pitchFamily="18" charset="0"/>
              </a:rPr>
              <a:t>内存占用</a:t>
            </a:r>
            <a:endParaRPr lang="zh-CN" altLang="zh-CN" kern="100" dirty="0">
              <a:latin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507345" y="1218694"/>
            <a:ext cx="1939955" cy="4609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b="1" kern="100" dirty="0"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en-US" b="1" kern="100" dirty="0" smtClean="0"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．深度</a:t>
            </a:r>
            <a:r>
              <a:rPr lang="zh-CN" altLang="en-US" b="1" kern="100" dirty="0"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性能测试</a:t>
            </a:r>
            <a:endParaRPr lang="zh-CN" altLang="zh-CN" kern="100" dirty="0">
              <a:latin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2" name="图片 11"/>
          <p:cNvPicPr/>
          <p:nvPr/>
        </p:nvPicPr>
        <p:blipFill rotWithShape="1">
          <a:blip r:embed="rId2"/>
          <a:srcRect r="50064"/>
          <a:stretch/>
        </p:blipFill>
        <p:spPr bwMode="auto">
          <a:xfrm>
            <a:off x="1331555" y="1926308"/>
            <a:ext cx="9665415" cy="398380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26732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椭圆 16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1331555" y="448820"/>
            <a:ext cx="375615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Part </a:t>
            </a:r>
            <a:r>
              <a:rPr lang="en-US" altLang="zh-CN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3 </a:t>
            </a:r>
            <a:r>
              <a:rPr lang="zh-CN" alt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测试设计的覆盖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192446" y="479597"/>
            <a:ext cx="40157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百度</a:t>
            </a:r>
            <a:r>
              <a:rPr lang="en-US" altLang="zh-CN" sz="2400" dirty="0"/>
              <a:t>MTC</a:t>
            </a:r>
            <a:r>
              <a:rPr lang="zh-CN" altLang="en-US" sz="2400" dirty="0"/>
              <a:t>移动</a:t>
            </a:r>
            <a:r>
              <a:rPr lang="en-US" altLang="zh-CN" sz="2400" dirty="0"/>
              <a:t>App</a:t>
            </a:r>
            <a:r>
              <a:rPr lang="zh-CN" altLang="en-US" sz="2400" dirty="0"/>
              <a:t>测试方案</a:t>
            </a:r>
            <a:endParaRPr lang="zh-CN" altLang="en-US" sz="2400" dirty="0"/>
          </a:p>
        </p:txBody>
      </p:sp>
      <p:sp>
        <p:nvSpPr>
          <p:cNvPr id="3" name="矩形 2"/>
          <p:cNvSpPr/>
          <p:nvPr/>
        </p:nvSpPr>
        <p:spPr>
          <a:xfrm>
            <a:off x="5542007" y="6050855"/>
            <a:ext cx="1107996" cy="46564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zh-CN" altLang="en-US" kern="100" dirty="0" smtClean="0">
                <a:latin typeface="等线" panose="02010600030101010101" pitchFamily="2" charset="-122"/>
                <a:cs typeface="Times New Roman" panose="02020603050405020304" pitchFamily="18" charset="0"/>
              </a:rPr>
              <a:t>流量耗用</a:t>
            </a:r>
            <a:endParaRPr lang="zh-CN" altLang="zh-CN" kern="100" dirty="0">
              <a:latin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507345" y="1218694"/>
            <a:ext cx="1939955" cy="4609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b="1" kern="100" dirty="0"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en-US" b="1" kern="100" dirty="0" smtClean="0"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．深度</a:t>
            </a:r>
            <a:r>
              <a:rPr lang="zh-CN" altLang="en-US" b="1" kern="100" dirty="0"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性能测试</a:t>
            </a:r>
            <a:endParaRPr lang="zh-CN" altLang="zh-CN" kern="100" dirty="0">
              <a:latin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1" name="图片 10"/>
          <p:cNvPicPr/>
          <p:nvPr/>
        </p:nvPicPr>
        <p:blipFill rotWithShape="1">
          <a:blip r:embed="rId2"/>
          <a:srcRect l="49745"/>
          <a:stretch/>
        </p:blipFill>
        <p:spPr bwMode="auto">
          <a:xfrm>
            <a:off x="1226820" y="1926308"/>
            <a:ext cx="9823870" cy="402350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74358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椭圆 16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1331555" y="448820"/>
            <a:ext cx="375615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Part </a:t>
            </a:r>
            <a:r>
              <a:rPr lang="en-US" altLang="zh-CN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3 </a:t>
            </a:r>
            <a:r>
              <a:rPr lang="zh-CN" alt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测试设计的覆盖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192446" y="479597"/>
            <a:ext cx="40157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百度</a:t>
            </a:r>
            <a:r>
              <a:rPr lang="en-US" altLang="zh-CN" sz="2400" dirty="0"/>
              <a:t>MTC</a:t>
            </a:r>
            <a:r>
              <a:rPr lang="zh-CN" altLang="en-US" sz="2400" dirty="0"/>
              <a:t>移动</a:t>
            </a:r>
            <a:r>
              <a:rPr lang="en-US" altLang="zh-CN" sz="2400" dirty="0"/>
              <a:t>App</a:t>
            </a:r>
            <a:r>
              <a:rPr lang="zh-CN" altLang="en-US" sz="2400" dirty="0"/>
              <a:t>测试方案</a:t>
            </a:r>
            <a:endParaRPr lang="zh-CN" altLang="en-US" sz="2400" dirty="0"/>
          </a:p>
        </p:txBody>
      </p:sp>
      <p:sp>
        <p:nvSpPr>
          <p:cNvPr id="3" name="矩形 2"/>
          <p:cNvSpPr/>
          <p:nvPr/>
        </p:nvSpPr>
        <p:spPr>
          <a:xfrm>
            <a:off x="5542007" y="6050855"/>
            <a:ext cx="1107996" cy="46564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zh-CN" altLang="en-US" kern="100" dirty="0" smtClean="0">
                <a:latin typeface="等线" panose="02010600030101010101" pitchFamily="2" charset="-122"/>
                <a:cs typeface="Times New Roman" panose="02020603050405020304" pitchFamily="18" charset="0"/>
              </a:rPr>
              <a:t>流量耗用</a:t>
            </a:r>
            <a:endParaRPr lang="zh-CN" altLang="zh-CN" kern="100" dirty="0">
              <a:latin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507345" y="1218694"/>
            <a:ext cx="1939955" cy="4609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b="1" kern="100" dirty="0"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en-US" b="1" kern="100" dirty="0" smtClean="0"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．深度</a:t>
            </a:r>
            <a:r>
              <a:rPr lang="zh-CN" altLang="en-US" b="1" kern="100" dirty="0"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性能测试</a:t>
            </a:r>
            <a:endParaRPr lang="zh-CN" altLang="zh-CN" kern="100" dirty="0">
              <a:latin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1" name="图片 10"/>
          <p:cNvPicPr/>
          <p:nvPr/>
        </p:nvPicPr>
        <p:blipFill rotWithShape="1">
          <a:blip r:embed="rId2"/>
          <a:srcRect l="49745"/>
          <a:stretch/>
        </p:blipFill>
        <p:spPr bwMode="auto">
          <a:xfrm>
            <a:off x="1226820" y="1926308"/>
            <a:ext cx="9823870" cy="402350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834268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椭圆 16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1331555" y="448820"/>
            <a:ext cx="375615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Part </a:t>
            </a:r>
            <a:r>
              <a:rPr lang="en-US" altLang="zh-CN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3 </a:t>
            </a:r>
            <a:r>
              <a:rPr lang="zh-CN" alt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用户体验和改进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1042737" y="1106723"/>
            <a:ext cx="9144000" cy="458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66700"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我们也在线下寻找了数十名同学进行软件使用体验，并将反馈的问题进行记录和改进。</a:t>
            </a:r>
          </a:p>
        </p:txBody>
      </p:sp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5458050"/>
              </p:ext>
            </p:extLst>
          </p:nvPr>
        </p:nvGraphicFramePr>
        <p:xfrm>
          <a:off x="3064103" y="1749237"/>
          <a:ext cx="6400740" cy="258832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43168">
                  <a:extLst>
                    <a:ext uri="{9D8B030D-6E8A-4147-A177-3AD203B41FA5}">
                      <a16:colId xmlns:a16="http://schemas.microsoft.com/office/drawing/2014/main" val="879267051"/>
                    </a:ext>
                  </a:extLst>
                </a:gridCol>
                <a:gridCol w="765373">
                  <a:extLst>
                    <a:ext uri="{9D8B030D-6E8A-4147-A177-3AD203B41FA5}">
                      <a16:colId xmlns:a16="http://schemas.microsoft.com/office/drawing/2014/main" val="1080707932"/>
                    </a:ext>
                  </a:extLst>
                </a:gridCol>
                <a:gridCol w="1203611">
                  <a:extLst>
                    <a:ext uri="{9D8B030D-6E8A-4147-A177-3AD203B41FA5}">
                      <a16:colId xmlns:a16="http://schemas.microsoft.com/office/drawing/2014/main" val="760379122"/>
                    </a:ext>
                  </a:extLst>
                </a:gridCol>
                <a:gridCol w="1421186">
                  <a:extLst>
                    <a:ext uri="{9D8B030D-6E8A-4147-A177-3AD203B41FA5}">
                      <a16:colId xmlns:a16="http://schemas.microsoft.com/office/drawing/2014/main" val="3418343816"/>
                    </a:ext>
                  </a:extLst>
                </a:gridCol>
                <a:gridCol w="2467402">
                  <a:extLst>
                    <a:ext uri="{9D8B030D-6E8A-4147-A177-3AD203B41FA5}">
                      <a16:colId xmlns:a16="http://schemas.microsoft.com/office/drawing/2014/main" val="4172629823"/>
                    </a:ext>
                  </a:extLst>
                </a:gridCol>
              </a:tblGrid>
              <a:tr h="28479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序号</a:t>
                      </a:r>
                      <a:endParaRPr lang="zh-CN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3327" marR="8332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用户</a:t>
                      </a:r>
                      <a:endParaRPr lang="zh-CN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3327" marR="8332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角色</a:t>
                      </a:r>
                      <a:endParaRPr lang="zh-CN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3327" marR="8332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应用评价</a:t>
                      </a:r>
                      <a:endParaRPr lang="zh-CN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3327" marR="8332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</a:rPr>
                        <a:t>改进意见</a:t>
                      </a:r>
                      <a:endParaRPr lang="zh-CN" sz="1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3327" marR="83327" marT="0" marB="0"/>
                </a:tc>
                <a:extLst>
                  <a:ext uri="{0D108BD9-81ED-4DB2-BD59-A6C34878D82A}">
                    <a16:rowId xmlns:a16="http://schemas.microsoft.com/office/drawing/2014/main" val="3311109951"/>
                  </a:ext>
                </a:extLst>
              </a:tr>
              <a:tr h="230352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1</a:t>
                      </a:r>
                      <a:endParaRPr lang="zh-CN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3327" marR="8332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200" kern="100" dirty="0" err="1" smtClean="0">
                          <a:effectLst/>
                          <a:latin typeface="+mn-lt"/>
                          <a:ea typeface="+mn-ea"/>
                          <a:cs typeface="+mn-cs"/>
                        </a:rPr>
                        <a:t>pxr</a:t>
                      </a:r>
                      <a:endParaRPr lang="zh-CN" sz="1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3327" marR="8332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2017</a:t>
                      </a:r>
                      <a:r>
                        <a:rPr lang="zh-CN" sz="1200" kern="100" dirty="0">
                          <a:effectLst/>
                        </a:rPr>
                        <a:t>级计算机学院学生</a:t>
                      </a:r>
                      <a:endParaRPr lang="zh-CN" sz="1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3327" marR="83327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</a:rPr>
                        <a:t>界面 、动效可以，都挺不错。</a:t>
                      </a:r>
                      <a:endParaRPr lang="zh-CN" sz="1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3327" marR="83327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1.</a:t>
                      </a:r>
                      <a:r>
                        <a:rPr lang="zh-CN" sz="1200" kern="100" dirty="0">
                          <a:effectLst/>
                        </a:rPr>
                        <a:t>“口语卡片”页面，点击开始学习，希望能了解学习进度，不然不知道学到哪了。</a:t>
                      </a:r>
                    </a:p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2.</a:t>
                      </a:r>
                      <a:r>
                        <a:rPr lang="zh-CN" sz="1200" kern="100" dirty="0">
                          <a:effectLst/>
                        </a:rPr>
                        <a:t>“</a:t>
                      </a:r>
                      <a:r>
                        <a:rPr lang="en-US" sz="1200" kern="100" dirty="0">
                          <a:effectLst/>
                        </a:rPr>
                        <a:t>VR</a:t>
                      </a:r>
                      <a:r>
                        <a:rPr lang="zh-CN" sz="1200" kern="100" dirty="0">
                          <a:effectLst/>
                        </a:rPr>
                        <a:t>实验室”的轮播图滑动时，希望有一些“阻尼”，一滑就滑得太多了。</a:t>
                      </a:r>
                    </a:p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3.VR</a:t>
                      </a:r>
                      <a:r>
                        <a:rPr lang="zh-CN" sz="1200" kern="100" dirty="0">
                          <a:effectLst/>
                        </a:rPr>
                        <a:t>场景的文字提示一次给得太多，可以分阶段引导着提示。</a:t>
                      </a:r>
                      <a:endParaRPr lang="zh-CN" sz="1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3327" marR="83327" marT="0" marB="0"/>
                </a:tc>
                <a:extLst>
                  <a:ext uri="{0D108BD9-81ED-4DB2-BD59-A6C34878D82A}">
                    <a16:rowId xmlns:a16="http://schemas.microsoft.com/office/drawing/2014/main" val="3130931467"/>
                  </a:ext>
                </a:extLst>
              </a:tr>
            </a:tbl>
          </a:graphicData>
        </a:graphic>
      </p:graphicFrame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324690"/>
              </p:ext>
            </p:extLst>
          </p:nvPr>
        </p:nvGraphicFramePr>
        <p:xfrm>
          <a:off x="3064103" y="4588210"/>
          <a:ext cx="6400741" cy="178308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43168">
                  <a:extLst>
                    <a:ext uri="{9D8B030D-6E8A-4147-A177-3AD203B41FA5}">
                      <a16:colId xmlns:a16="http://schemas.microsoft.com/office/drawing/2014/main" val="919463064"/>
                    </a:ext>
                  </a:extLst>
                </a:gridCol>
                <a:gridCol w="765373">
                  <a:extLst>
                    <a:ext uri="{9D8B030D-6E8A-4147-A177-3AD203B41FA5}">
                      <a16:colId xmlns:a16="http://schemas.microsoft.com/office/drawing/2014/main" val="3160632924"/>
                    </a:ext>
                  </a:extLst>
                </a:gridCol>
                <a:gridCol w="1203611">
                  <a:extLst>
                    <a:ext uri="{9D8B030D-6E8A-4147-A177-3AD203B41FA5}">
                      <a16:colId xmlns:a16="http://schemas.microsoft.com/office/drawing/2014/main" val="4281452991"/>
                    </a:ext>
                  </a:extLst>
                </a:gridCol>
                <a:gridCol w="1421187">
                  <a:extLst>
                    <a:ext uri="{9D8B030D-6E8A-4147-A177-3AD203B41FA5}">
                      <a16:colId xmlns:a16="http://schemas.microsoft.com/office/drawing/2014/main" val="296801342"/>
                    </a:ext>
                  </a:extLst>
                </a:gridCol>
                <a:gridCol w="2467402">
                  <a:extLst>
                    <a:ext uri="{9D8B030D-6E8A-4147-A177-3AD203B41FA5}">
                      <a16:colId xmlns:a16="http://schemas.microsoft.com/office/drawing/2014/main" val="2461708546"/>
                    </a:ext>
                  </a:extLst>
                </a:gridCol>
              </a:tblGrid>
              <a:tr h="175577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 kern="100">
                          <a:effectLst/>
                        </a:rPr>
                        <a:t>9</a:t>
                      </a:r>
                      <a:endParaRPr lang="zh-CN" sz="13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1697" marR="8169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300" kern="100" dirty="0" err="1" smtClean="0">
                          <a:effectLst/>
                          <a:latin typeface="+mn-lt"/>
                          <a:ea typeface="+mn-ea"/>
                          <a:cs typeface="+mn-cs"/>
                        </a:rPr>
                        <a:t>zjz</a:t>
                      </a:r>
                      <a:endParaRPr lang="zh-CN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1697" marR="8169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 kern="100">
                          <a:effectLst/>
                        </a:rPr>
                        <a:t>2017</a:t>
                      </a:r>
                      <a:r>
                        <a:rPr lang="zh-CN" sz="1300" kern="100">
                          <a:effectLst/>
                        </a:rPr>
                        <a:t>级计算机学院学生</a:t>
                      </a:r>
                      <a:endParaRPr lang="zh-CN" sz="13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1697" marR="81697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300" kern="100">
                          <a:effectLst/>
                        </a:rPr>
                        <a:t>感觉动画和各种切换和过渡都很舒适，我都想不到可以这样做。这是这个应用</a:t>
                      </a:r>
                      <a:r>
                        <a:rPr lang="en-US" sz="1300" kern="100">
                          <a:effectLst/>
                        </a:rPr>
                        <a:t>ui</a:t>
                      </a:r>
                      <a:r>
                        <a:rPr lang="zh-CN" sz="1300" kern="100">
                          <a:effectLst/>
                        </a:rPr>
                        <a:t>设计的特色。</a:t>
                      </a:r>
                      <a:endParaRPr lang="zh-CN" sz="13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1697" marR="81697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</a:rPr>
                        <a:t>1. </a:t>
                      </a:r>
                      <a:r>
                        <a:rPr lang="zh-CN" sz="1300" kern="100" dirty="0">
                          <a:effectLst/>
                        </a:rPr>
                        <a:t>口语卡片切换动画，可以更加平滑，现在太快了。</a:t>
                      </a:r>
                      <a:endParaRPr lang="zh-CN" sz="13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1697" marR="81697" marT="0" marB="0"/>
                </a:tc>
                <a:extLst>
                  <a:ext uri="{0D108BD9-81ED-4DB2-BD59-A6C34878D82A}">
                    <a16:rowId xmlns:a16="http://schemas.microsoft.com/office/drawing/2014/main" val="22354325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22187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椭圆 16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1331555" y="448820"/>
            <a:ext cx="375615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Part </a:t>
            </a:r>
            <a:r>
              <a:rPr lang="en-US" altLang="zh-CN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3 </a:t>
            </a:r>
            <a:r>
              <a:rPr lang="zh-CN" alt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用户体验和改进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1042737" y="1106723"/>
            <a:ext cx="9144000" cy="458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66700"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我们也在线下寻找了数十名同学进行软件使用体验，并将反馈的问题进行记录和改进。</a:t>
            </a:r>
          </a:p>
        </p:txBody>
      </p:sp>
      <p:graphicFrame>
        <p:nvGraphicFramePr>
          <p:cNvPr id="9" name="表格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5388832"/>
              </p:ext>
            </p:extLst>
          </p:nvPr>
        </p:nvGraphicFramePr>
        <p:xfrm>
          <a:off x="3064103" y="1749237"/>
          <a:ext cx="6400740" cy="190199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43168">
                  <a:extLst>
                    <a:ext uri="{9D8B030D-6E8A-4147-A177-3AD203B41FA5}">
                      <a16:colId xmlns:a16="http://schemas.microsoft.com/office/drawing/2014/main" val="879267051"/>
                    </a:ext>
                  </a:extLst>
                </a:gridCol>
                <a:gridCol w="765373">
                  <a:extLst>
                    <a:ext uri="{9D8B030D-6E8A-4147-A177-3AD203B41FA5}">
                      <a16:colId xmlns:a16="http://schemas.microsoft.com/office/drawing/2014/main" val="1080707932"/>
                    </a:ext>
                  </a:extLst>
                </a:gridCol>
                <a:gridCol w="1203611">
                  <a:extLst>
                    <a:ext uri="{9D8B030D-6E8A-4147-A177-3AD203B41FA5}">
                      <a16:colId xmlns:a16="http://schemas.microsoft.com/office/drawing/2014/main" val="760379122"/>
                    </a:ext>
                  </a:extLst>
                </a:gridCol>
                <a:gridCol w="1421186">
                  <a:extLst>
                    <a:ext uri="{9D8B030D-6E8A-4147-A177-3AD203B41FA5}">
                      <a16:colId xmlns:a16="http://schemas.microsoft.com/office/drawing/2014/main" val="3418343816"/>
                    </a:ext>
                  </a:extLst>
                </a:gridCol>
                <a:gridCol w="2467402">
                  <a:extLst>
                    <a:ext uri="{9D8B030D-6E8A-4147-A177-3AD203B41FA5}">
                      <a16:colId xmlns:a16="http://schemas.microsoft.com/office/drawing/2014/main" val="4172629823"/>
                    </a:ext>
                  </a:extLst>
                </a:gridCol>
              </a:tblGrid>
              <a:tr h="20468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序号</a:t>
                      </a:r>
                      <a:endParaRPr lang="zh-CN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3327" marR="8332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用户</a:t>
                      </a:r>
                      <a:endParaRPr lang="zh-CN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3327" marR="8332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角色</a:t>
                      </a:r>
                      <a:endParaRPr lang="zh-CN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3327" marR="8332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应用评价</a:t>
                      </a:r>
                      <a:endParaRPr lang="zh-CN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3327" marR="8332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</a:rPr>
                        <a:t>改进意见</a:t>
                      </a:r>
                      <a:endParaRPr lang="zh-CN" sz="1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3327" marR="83327" marT="0" marB="0"/>
                </a:tc>
                <a:extLst>
                  <a:ext uri="{0D108BD9-81ED-4DB2-BD59-A6C34878D82A}">
                    <a16:rowId xmlns:a16="http://schemas.microsoft.com/office/drawing/2014/main" val="3311109951"/>
                  </a:ext>
                </a:extLst>
              </a:tr>
              <a:tr h="165555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200" kern="1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  <a:endParaRPr lang="zh-CN" sz="1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3327" marR="8332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050" kern="100" dirty="0" err="1" smtClean="0">
                          <a:effectLst/>
                          <a:latin typeface="等线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hzl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宋体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2017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级计算机学院学生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这个软件感觉不怎么能广泛传播，可能只会在特定团体中使用。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  <a:latin typeface="宋体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1.</a:t>
                      </a:r>
                      <a:r>
                        <a:rPr lang="zh-CN" sz="1050" kern="100" dirty="0">
                          <a:effectLst/>
                          <a:latin typeface="等线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“</a:t>
                      </a:r>
                      <a:r>
                        <a:rPr lang="en-US" sz="1050" kern="100" dirty="0">
                          <a:effectLst/>
                          <a:latin typeface="等线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VR</a:t>
                      </a:r>
                      <a:r>
                        <a:rPr lang="zh-CN" sz="1050" kern="100" dirty="0">
                          <a:effectLst/>
                          <a:latin typeface="等线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实验室”页面下方太空。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  <a:latin typeface="宋体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2.</a:t>
                      </a:r>
                      <a:r>
                        <a:rPr lang="zh-CN" sz="1050" kern="100" dirty="0">
                          <a:effectLst/>
                          <a:latin typeface="等线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“口语卡片”功能中的卡片也太空。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  <a:latin typeface="宋体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3.</a:t>
                      </a:r>
                      <a:r>
                        <a:rPr lang="zh-CN" sz="1050" kern="100" dirty="0">
                          <a:effectLst/>
                          <a:latin typeface="等线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卡片分数可以大一些。这样用户可能更加兴奋。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  <a:latin typeface="宋体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4.</a:t>
                      </a:r>
                      <a:r>
                        <a:rPr lang="zh-CN" sz="1050" kern="100" dirty="0">
                          <a:effectLst/>
                          <a:latin typeface="等线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初次使用最好有指引。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30931467"/>
                  </a:ext>
                </a:extLst>
              </a:tr>
            </a:tbl>
          </a:graphicData>
        </a:graphic>
      </p:graphicFrame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4458512"/>
              </p:ext>
            </p:extLst>
          </p:nvPr>
        </p:nvGraphicFramePr>
        <p:xfrm>
          <a:off x="3064104" y="3889771"/>
          <a:ext cx="6400739" cy="175704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43168">
                  <a:extLst>
                    <a:ext uri="{9D8B030D-6E8A-4147-A177-3AD203B41FA5}">
                      <a16:colId xmlns:a16="http://schemas.microsoft.com/office/drawing/2014/main" val="329829798"/>
                    </a:ext>
                  </a:extLst>
                </a:gridCol>
                <a:gridCol w="765373">
                  <a:extLst>
                    <a:ext uri="{9D8B030D-6E8A-4147-A177-3AD203B41FA5}">
                      <a16:colId xmlns:a16="http://schemas.microsoft.com/office/drawing/2014/main" val="2037745762"/>
                    </a:ext>
                  </a:extLst>
                </a:gridCol>
                <a:gridCol w="1203610">
                  <a:extLst>
                    <a:ext uri="{9D8B030D-6E8A-4147-A177-3AD203B41FA5}">
                      <a16:colId xmlns:a16="http://schemas.microsoft.com/office/drawing/2014/main" val="3729511337"/>
                    </a:ext>
                  </a:extLst>
                </a:gridCol>
                <a:gridCol w="1421186">
                  <a:extLst>
                    <a:ext uri="{9D8B030D-6E8A-4147-A177-3AD203B41FA5}">
                      <a16:colId xmlns:a16="http://schemas.microsoft.com/office/drawing/2014/main" val="1632768780"/>
                    </a:ext>
                  </a:extLst>
                </a:gridCol>
                <a:gridCol w="2467402">
                  <a:extLst>
                    <a:ext uri="{9D8B030D-6E8A-4147-A177-3AD203B41FA5}">
                      <a16:colId xmlns:a16="http://schemas.microsoft.com/office/drawing/2014/main" val="4214539030"/>
                    </a:ext>
                  </a:extLst>
                </a:gridCol>
              </a:tblGrid>
              <a:tr h="175704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6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050" kern="100" dirty="0" err="1" smtClean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stj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2017</a:t>
                      </a:r>
                      <a:r>
                        <a:rPr lang="zh-CN" sz="1050" kern="100">
                          <a:effectLst/>
                        </a:rPr>
                        <a:t>级计算机学院学生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动画流畅，页面衔接做得很好，功能完善，很充实，作为学生作品似乎已经没有改进的地方了。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</a:rPr>
                        <a:t>1.</a:t>
                      </a:r>
                      <a:r>
                        <a:rPr lang="zh-CN" sz="1050" kern="100" dirty="0">
                          <a:effectLst/>
                        </a:rPr>
                        <a:t>某些地方颜色有些鲜艳。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315418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99598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椭圆 16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1331555" y="448820"/>
            <a:ext cx="375615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Part </a:t>
            </a:r>
            <a:r>
              <a:rPr lang="en-US" altLang="zh-CN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3 </a:t>
            </a:r>
            <a:r>
              <a:rPr lang="zh-CN" alt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用户体验和改进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1042737" y="1106723"/>
            <a:ext cx="9144000" cy="458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66700"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我们也在线下寻找了数十名同学进行软件使用体验，并将反馈的问题进行记录和改进。</a:t>
            </a:r>
          </a:p>
        </p:txBody>
      </p:sp>
      <p:graphicFrame>
        <p:nvGraphicFramePr>
          <p:cNvPr id="13" name="表格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6610127"/>
              </p:ext>
            </p:extLst>
          </p:nvPr>
        </p:nvGraphicFramePr>
        <p:xfrm>
          <a:off x="3064103" y="1749237"/>
          <a:ext cx="6400740" cy="258832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43168">
                  <a:extLst>
                    <a:ext uri="{9D8B030D-6E8A-4147-A177-3AD203B41FA5}">
                      <a16:colId xmlns:a16="http://schemas.microsoft.com/office/drawing/2014/main" val="879267051"/>
                    </a:ext>
                  </a:extLst>
                </a:gridCol>
                <a:gridCol w="765373">
                  <a:extLst>
                    <a:ext uri="{9D8B030D-6E8A-4147-A177-3AD203B41FA5}">
                      <a16:colId xmlns:a16="http://schemas.microsoft.com/office/drawing/2014/main" val="1080707932"/>
                    </a:ext>
                  </a:extLst>
                </a:gridCol>
                <a:gridCol w="1203611">
                  <a:extLst>
                    <a:ext uri="{9D8B030D-6E8A-4147-A177-3AD203B41FA5}">
                      <a16:colId xmlns:a16="http://schemas.microsoft.com/office/drawing/2014/main" val="760379122"/>
                    </a:ext>
                  </a:extLst>
                </a:gridCol>
                <a:gridCol w="1421186">
                  <a:extLst>
                    <a:ext uri="{9D8B030D-6E8A-4147-A177-3AD203B41FA5}">
                      <a16:colId xmlns:a16="http://schemas.microsoft.com/office/drawing/2014/main" val="3418343816"/>
                    </a:ext>
                  </a:extLst>
                </a:gridCol>
                <a:gridCol w="2467402">
                  <a:extLst>
                    <a:ext uri="{9D8B030D-6E8A-4147-A177-3AD203B41FA5}">
                      <a16:colId xmlns:a16="http://schemas.microsoft.com/office/drawing/2014/main" val="4172629823"/>
                    </a:ext>
                  </a:extLst>
                </a:gridCol>
              </a:tblGrid>
              <a:tr h="28479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序号</a:t>
                      </a:r>
                      <a:endParaRPr lang="zh-CN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3327" marR="8332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用户</a:t>
                      </a:r>
                      <a:endParaRPr lang="zh-CN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3327" marR="8332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角色</a:t>
                      </a:r>
                      <a:endParaRPr lang="zh-CN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3327" marR="8332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应用评价</a:t>
                      </a:r>
                      <a:endParaRPr lang="zh-CN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3327" marR="8332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</a:rPr>
                        <a:t>改进意见</a:t>
                      </a:r>
                      <a:endParaRPr lang="zh-CN" sz="1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3327" marR="83327" marT="0" marB="0"/>
                </a:tc>
                <a:extLst>
                  <a:ext uri="{0D108BD9-81ED-4DB2-BD59-A6C34878D82A}">
                    <a16:rowId xmlns:a16="http://schemas.microsoft.com/office/drawing/2014/main" val="3311109951"/>
                  </a:ext>
                </a:extLst>
              </a:tr>
              <a:tr h="230352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200" kern="100" dirty="0" smtClean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</a:t>
                      </a:r>
                      <a:endParaRPr lang="zh-CN" sz="1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3327" marR="8332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050" kern="100" dirty="0" err="1" smtClean="0">
                          <a:effectLst/>
                          <a:latin typeface="等线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gyc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宋体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2017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级计算机学院学生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很好玩，没什么问题。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  <a:latin typeface="宋体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1.</a:t>
                      </a:r>
                      <a:r>
                        <a:rPr lang="zh-CN" sz="1050" kern="100" dirty="0">
                          <a:effectLst/>
                          <a:latin typeface="等线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在</a:t>
                      </a:r>
                      <a:r>
                        <a:rPr lang="en-US" sz="1050" kern="100" dirty="0">
                          <a:effectLst/>
                          <a:latin typeface="等线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VR</a:t>
                      </a:r>
                      <a:r>
                        <a:rPr lang="zh-CN" sz="1050" kern="100" dirty="0">
                          <a:effectLst/>
                          <a:latin typeface="等线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场景中，提示较少，一开始不知道要盯着老师才能到下一步。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30931467"/>
                  </a:ext>
                </a:extLst>
              </a:tr>
            </a:tbl>
          </a:graphicData>
        </a:graphic>
      </p:graphicFrame>
      <p:graphicFrame>
        <p:nvGraphicFramePr>
          <p:cNvPr id="10" name="表格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7093808"/>
              </p:ext>
            </p:extLst>
          </p:nvPr>
        </p:nvGraphicFramePr>
        <p:xfrm>
          <a:off x="2980757" y="4804601"/>
          <a:ext cx="6484086" cy="108285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50241">
                  <a:extLst>
                    <a:ext uri="{9D8B030D-6E8A-4147-A177-3AD203B41FA5}">
                      <a16:colId xmlns:a16="http://schemas.microsoft.com/office/drawing/2014/main" val="1418839509"/>
                    </a:ext>
                  </a:extLst>
                </a:gridCol>
                <a:gridCol w="775339">
                  <a:extLst>
                    <a:ext uri="{9D8B030D-6E8A-4147-A177-3AD203B41FA5}">
                      <a16:colId xmlns:a16="http://schemas.microsoft.com/office/drawing/2014/main" val="4293300419"/>
                    </a:ext>
                  </a:extLst>
                </a:gridCol>
                <a:gridCol w="1219283">
                  <a:extLst>
                    <a:ext uri="{9D8B030D-6E8A-4147-A177-3AD203B41FA5}">
                      <a16:colId xmlns:a16="http://schemas.microsoft.com/office/drawing/2014/main" val="186859742"/>
                    </a:ext>
                  </a:extLst>
                </a:gridCol>
                <a:gridCol w="1439692">
                  <a:extLst>
                    <a:ext uri="{9D8B030D-6E8A-4147-A177-3AD203B41FA5}">
                      <a16:colId xmlns:a16="http://schemas.microsoft.com/office/drawing/2014/main" val="2628439877"/>
                    </a:ext>
                  </a:extLst>
                </a:gridCol>
                <a:gridCol w="2499531">
                  <a:extLst>
                    <a:ext uri="{9D8B030D-6E8A-4147-A177-3AD203B41FA5}">
                      <a16:colId xmlns:a16="http://schemas.microsoft.com/office/drawing/2014/main" val="566344282"/>
                    </a:ext>
                  </a:extLst>
                </a:gridCol>
              </a:tblGrid>
              <a:tr h="108285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8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050" kern="100" dirty="0" err="1" smtClean="0">
                          <a:effectLst/>
                          <a:latin typeface="+mn-lt"/>
                          <a:ea typeface="+mn-ea"/>
                          <a:cs typeface="+mn-cs"/>
                        </a:rPr>
                        <a:t>ksz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</a:rPr>
                        <a:t>2017</a:t>
                      </a:r>
                      <a:r>
                        <a:rPr lang="zh-CN" sz="1050" kern="100" dirty="0">
                          <a:effectLst/>
                        </a:rPr>
                        <a:t>级计算机学院学生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效果很酷炫。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</a:rPr>
                        <a:t>1.</a:t>
                      </a:r>
                      <a:r>
                        <a:rPr lang="zh-CN" sz="1050" kern="100" dirty="0">
                          <a:effectLst/>
                        </a:rPr>
                        <a:t>希望未来实现登录功能、进度记录。</a:t>
                      </a:r>
                    </a:p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</a:rPr>
                        <a:t>2.</a:t>
                      </a:r>
                      <a:r>
                        <a:rPr lang="zh-CN" sz="1050" kern="100" dirty="0">
                          <a:effectLst/>
                        </a:rPr>
                        <a:t>分享功能分享的海报可以有二维码。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5559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51924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椭圆 16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1331555" y="448820"/>
            <a:ext cx="26789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Part </a:t>
            </a:r>
            <a:r>
              <a:rPr lang="en-US" altLang="zh-CN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3 </a:t>
            </a:r>
            <a:r>
              <a:rPr lang="zh-CN" alt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项目分工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1331555" y="1498608"/>
            <a:ext cx="914400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2000" dirty="0" smtClean="0"/>
              <a:t>吴梓祺</a:t>
            </a:r>
            <a:r>
              <a:rPr lang="zh-CN" altLang="zh-CN" sz="2000" dirty="0"/>
              <a:t>：</a:t>
            </a:r>
            <a:r>
              <a:rPr lang="en-US" altLang="zh-CN" sz="2000" dirty="0"/>
              <a:t>Unity 3D</a:t>
            </a:r>
            <a:r>
              <a:rPr lang="zh-CN" altLang="zh-CN" sz="2000" dirty="0"/>
              <a:t>开发，负责场景建模，人物建模，人物动画等等。“</a:t>
            </a:r>
            <a:r>
              <a:rPr lang="en-US" altLang="zh-CN" sz="2000" dirty="0"/>
              <a:t>VR</a:t>
            </a:r>
            <a:r>
              <a:rPr lang="zh-CN" altLang="zh-CN" sz="2000" dirty="0"/>
              <a:t>实验室”功能的实现。科大讯飞</a:t>
            </a:r>
            <a:r>
              <a:rPr lang="en-US" altLang="zh-CN" sz="2000" dirty="0"/>
              <a:t>SDK</a:t>
            </a:r>
            <a:r>
              <a:rPr lang="zh-CN" altLang="zh-CN" sz="2000" dirty="0"/>
              <a:t>的封装。云数据库的配置。文档撰写</a:t>
            </a:r>
            <a:r>
              <a:rPr lang="zh-CN" altLang="zh-CN" sz="2000" dirty="0" smtClean="0"/>
              <a:t>。</a:t>
            </a:r>
            <a:endParaRPr lang="en-US" altLang="zh-CN" sz="2000" dirty="0" smtClean="0"/>
          </a:p>
          <a:p>
            <a:endParaRPr lang="zh-CN" altLang="zh-CN" sz="2000" dirty="0"/>
          </a:p>
          <a:p>
            <a:r>
              <a:rPr lang="zh-CN" altLang="zh-CN" sz="2000" dirty="0"/>
              <a:t>罗佳海：</a:t>
            </a:r>
            <a:r>
              <a:rPr lang="en-US" altLang="zh-CN" sz="2000" dirty="0"/>
              <a:t>Android</a:t>
            </a:r>
            <a:r>
              <a:rPr lang="zh-CN" altLang="zh-CN" sz="2000" dirty="0"/>
              <a:t>开发，负责</a:t>
            </a:r>
            <a:r>
              <a:rPr lang="en-US" altLang="zh-CN" sz="2000" dirty="0"/>
              <a:t>UI</a:t>
            </a:r>
            <a:r>
              <a:rPr lang="zh-CN" altLang="zh-CN" sz="2000" dirty="0"/>
              <a:t>设计，动效的实现。</a:t>
            </a:r>
            <a:r>
              <a:rPr lang="zh-CN" altLang="zh-CN" sz="2000" dirty="0" smtClean="0"/>
              <a:t>“口语卡片” 、“进度统计” 功能</a:t>
            </a:r>
            <a:r>
              <a:rPr lang="zh-CN" altLang="en-US" sz="2000" dirty="0" smtClean="0"/>
              <a:t>，</a:t>
            </a:r>
            <a:r>
              <a:rPr lang="zh-CN" altLang="zh-CN" sz="2000" dirty="0" smtClean="0"/>
              <a:t>功能质量</a:t>
            </a:r>
            <a:r>
              <a:rPr lang="zh-CN" altLang="zh-CN" sz="2000" dirty="0"/>
              <a:t>审核。文档排版</a:t>
            </a:r>
            <a:r>
              <a:rPr lang="zh-CN" altLang="zh-CN" sz="2000" dirty="0" smtClean="0"/>
              <a:t>。</a:t>
            </a:r>
            <a:endParaRPr lang="en-US" altLang="zh-CN" sz="2000" dirty="0" smtClean="0"/>
          </a:p>
          <a:p>
            <a:endParaRPr lang="zh-CN" altLang="zh-CN" sz="2000" dirty="0"/>
          </a:p>
          <a:p>
            <a:r>
              <a:rPr lang="zh-CN" altLang="zh-CN" sz="2000" dirty="0"/>
              <a:t>谢礼东：</a:t>
            </a:r>
            <a:r>
              <a:rPr lang="en-US" altLang="zh-CN" sz="2000" dirty="0"/>
              <a:t>Unity</a:t>
            </a:r>
            <a:r>
              <a:rPr lang="zh-CN" altLang="zh-CN" sz="2000" dirty="0"/>
              <a:t>项目和</a:t>
            </a:r>
            <a:r>
              <a:rPr lang="en-US" altLang="zh-CN" sz="2000" dirty="0"/>
              <a:t>Android</a:t>
            </a:r>
            <a:r>
              <a:rPr lang="zh-CN" altLang="zh-CN" sz="2000" dirty="0"/>
              <a:t>项目的合并。文档撰写。负责统筹具体</a:t>
            </a:r>
            <a:r>
              <a:rPr lang="zh-CN" altLang="zh-CN" sz="2000" dirty="0" smtClean="0"/>
              <a:t>赛事</a:t>
            </a:r>
            <a:r>
              <a:rPr lang="zh-CN" altLang="en-US" sz="2000" dirty="0" smtClean="0"/>
              <a:t>（本项目在本学期取得 </a:t>
            </a:r>
            <a:r>
              <a:rPr lang="zh-CN" altLang="en-US" sz="2000" b="1" dirty="0" smtClean="0"/>
              <a:t>言若金叶软件大赛 全国一等奖</a:t>
            </a:r>
            <a:r>
              <a:rPr lang="zh-CN" altLang="en-US" sz="2000" dirty="0" smtClean="0"/>
              <a:t>）</a:t>
            </a:r>
            <a:r>
              <a:rPr lang="zh-CN" altLang="zh-CN" sz="2000" dirty="0" smtClean="0"/>
              <a:t>。</a:t>
            </a:r>
            <a:r>
              <a:rPr lang="zh-CN" altLang="zh-CN" sz="2000" dirty="0"/>
              <a:t>软件测试</a:t>
            </a:r>
            <a:r>
              <a:rPr lang="zh-CN" altLang="zh-CN" sz="2000" dirty="0" smtClean="0"/>
              <a:t>。</a:t>
            </a:r>
            <a:endParaRPr lang="en-US" altLang="zh-CN" sz="2000" dirty="0" smtClean="0"/>
          </a:p>
          <a:p>
            <a:endParaRPr lang="zh-CN" altLang="zh-CN" sz="2000" dirty="0"/>
          </a:p>
          <a:p>
            <a:r>
              <a:rPr lang="zh-CN" altLang="zh-CN" sz="2000" dirty="0" smtClean="0"/>
              <a:t>李佳蔚：组织团队分工，负责统筹具体赛事</a:t>
            </a:r>
            <a:r>
              <a:rPr lang="zh-CN" altLang="en-US" sz="2000" dirty="0" smtClean="0"/>
              <a:t>（本项目在本</a:t>
            </a:r>
            <a:r>
              <a:rPr lang="zh-CN" altLang="en-US" sz="2000" dirty="0"/>
              <a:t>学期</a:t>
            </a:r>
            <a:r>
              <a:rPr lang="zh-CN" altLang="en-US" sz="2000" dirty="0" smtClean="0"/>
              <a:t>取得</a:t>
            </a:r>
            <a:r>
              <a:rPr lang="zh-CN" altLang="en-US" sz="2000" b="1" dirty="0" smtClean="0"/>
              <a:t> 由</a:t>
            </a:r>
            <a:r>
              <a:rPr lang="zh-CN" altLang="en-US" sz="2000" b="1" dirty="0"/>
              <a:t>北京大学举办的“</a:t>
            </a:r>
            <a:r>
              <a:rPr lang="en-US" altLang="zh-CN" sz="2000" b="1" dirty="0"/>
              <a:t>2018VR</a:t>
            </a:r>
            <a:r>
              <a:rPr lang="zh-CN" altLang="en-US" sz="2000" b="1" dirty="0"/>
              <a:t>创意创新创业大赛”学生</a:t>
            </a:r>
            <a:r>
              <a:rPr lang="zh-CN" altLang="en-US" sz="2000" b="1" dirty="0" smtClean="0"/>
              <a:t>组银奖</a:t>
            </a:r>
            <a:r>
              <a:rPr lang="zh-CN" altLang="en-US" sz="2000" dirty="0" smtClean="0"/>
              <a:t>） </a:t>
            </a:r>
            <a:r>
              <a:rPr lang="zh-CN" altLang="zh-CN" sz="2000" dirty="0" smtClean="0"/>
              <a:t>。</a:t>
            </a:r>
            <a:r>
              <a:rPr lang="en-US" altLang="zh-CN" sz="2000" dirty="0" smtClean="0"/>
              <a:t>Unity</a:t>
            </a:r>
            <a:r>
              <a:rPr lang="zh-CN" altLang="zh-CN" sz="2000" dirty="0" smtClean="0"/>
              <a:t>项目场景渲染。实现语音合成模块。文档撰写。</a:t>
            </a:r>
            <a:endParaRPr lang="zh-CN" altLang="zh-CN" sz="2000" dirty="0"/>
          </a:p>
        </p:txBody>
      </p:sp>
    </p:spTree>
    <p:extLst>
      <p:ext uri="{BB962C8B-B14F-4D97-AF65-F5344CB8AC3E}">
        <p14:creationId xmlns:p14="http://schemas.microsoft.com/office/powerpoint/2010/main" val="2782999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2503251" y="-762034"/>
            <a:ext cx="15415098" cy="15415098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椭圆 2"/>
          <p:cNvSpPr/>
          <p:nvPr/>
        </p:nvSpPr>
        <p:spPr>
          <a:xfrm>
            <a:off x="-1420238" y="-2632954"/>
            <a:ext cx="7846979" cy="7846979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8972010" y="3069322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感谢聆听</a:t>
            </a:r>
            <a:endParaRPr lang="zh-CN" altLang="en-US" sz="3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9508958" y="4093111"/>
            <a:ext cx="1403683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6513266" y="2088071"/>
            <a:ext cx="45336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 smtClean="0">
                <a:solidFill>
                  <a:schemeClr val="bg1"/>
                </a:solidFill>
                <a:latin typeface="Gotham Rounded Medium" panose="02000000000000000000" pitchFamily="50" charset="0"/>
              </a:rPr>
              <a:t>最终总结</a:t>
            </a:r>
            <a:r>
              <a:rPr lang="zh-CN" altLang="en-US" sz="3600" dirty="0" smtClean="0">
                <a:solidFill>
                  <a:schemeClr val="bg1"/>
                </a:solidFill>
                <a:latin typeface="Gotham Rounded Medium" panose="02000000000000000000" pitchFamily="50" charset="0"/>
              </a:rPr>
              <a:t>汇报 第</a:t>
            </a:r>
            <a:r>
              <a:rPr lang="en-US" altLang="zh-CN" sz="3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</a:t>
            </a:r>
            <a:r>
              <a:rPr lang="zh-CN" altLang="en-US" sz="3600" dirty="0" smtClean="0">
                <a:solidFill>
                  <a:schemeClr val="bg1"/>
                </a:solidFill>
                <a:latin typeface="Gotham Rounded Medium" panose="02000000000000000000" pitchFamily="50" charset="0"/>
              </a:rPr>
              <a:t>组</a:t>
            </a:r>
            <a:endParaRPr lang="zh-CN" altLang="en-US" sz="3600" dirty="0">
              <a:solidFill>
                <a:schemeClr val="bg1"/>
              </a:solidFill>
              <a:latin typeface="Gotham Rounded Medium" panose="02000000000000000000" pitchFamily="50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2251395" y="828870"/>
            <a:ext cx="944842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5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en-US" altLang="zh-CN" sz="5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VR </a:t>
            </a:r>
            <a:r>
              <a:rPr lang="zh-CN" altLang="en-US" sz="5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口吃治疗与训练”</a:t>
            </a:r>
            <a:r>
              <a:rPr lang="en-US" altLang="zh-CN" sz="5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  </a:t>
            </a:r>
            <a:endParaRPr lang="zh-CN" altLang="en-US" sz="5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70161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椭圆 16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1331555" y="448820"/>
            <a:ext cx="51924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Part 1 </a:t>
            </a:r>
            <a:r>
              <a:rPr lang="zh-CN" alt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整体界面展示和功能展示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8" name="图片 7" descr="教室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0" b="383"/>
          <a:stretch>
            <a:fillRect/>
          </a:stretch>
        </p:blipFill>
        <p:spPr bwMode="auto">
          <a:xfrm>
            <a:off x="6652339" y="2143919"/>
            <a:ext cx="5029200" cy="24765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文本框 8"/>
          <p:cNvSpPr txBox="1"/>
          <p:nvPr/>
        </p:nvSpPr>
        <p:spPr>
          <a:xfrm>
            <a:off x="6628737" y="477932"/>
            <a:ext cx="21817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“VR</a:t>
            </a:r>
            <a:r>
              <a:rPr lang="zh-CN" altLang="en-US" sz="2400" dirty="0" smtClean="0"/>
              <a:t>实验室</a:t>
            </a:r>
            <a:r>
              <a:rPr lang="en-US" altLang="zh-CN" sz="2400" dirty="0" smtClean="0"/>
              <a:t>”</a:t>
            </a:r>
            <a:endParaRPr lang="zh-CN" altLang="en-US" sz="2400" dirty="0"/>
          </a:p>
        </p:txBody>
      </p:sp>
      <p:sp>
        <p:nvSpPr>
          <p:cNvPr id="10" name="文本框 9"/>
          <p:cNvSpPr txBox="1"/>
          <p:nvPr/>
        </p:nvSpPr>
        <p:spPr>
          <a:xfrm>
            <a:off x="1672593" y="4981939"/>
            <a:ext cx="30826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smtClean="0"/>
              <a:t>VR</a:t>
            </a:r>
            <a:r>
              <a:rPr lang="zh-CN" altLang="en-US" sz="2400" dirty="0" smtClean="0"/>
              <a:t>场景</a:t>
            </a:r>
            <a:endParaRPr lang="en-US" altLang="zh-CN" sz="2400" dirty="0" smtClean="0"/>
          </a:p>
          <a:p>
            <a:pPr algn="ctr"/>
            <a:r>
              <a:rPr lang="zh-CN" altLang="en-US" sz="2400" dirty="0" smtClean="0"/>
              <a:t>使用友好提示</a:t>
            </a:r>
            <a:endParaRPr lang="zh-CN" altLang="en-US" sz="24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020" y="2150069"/>
            <a:ext cx="5245768" cy="2484838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7138983" y="4974783"/>
            <a:ext cx="45425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 smtClean="0"/>
              <a:t>语音评测和语音合成</a:t>
            </a:r>
            <a:endParaRPr lang="en-US" altLang="zh-CN" sz="2400" dirty="0" smtClean="0"/>
          </a:p>
          <a:p>
            <a:pPr algn="ctr"/>
            <a:r>
              <a:rPr lang="zh-CN" altLang="en-US" sz="2400" dirty="0" smtClean="0"/>
              <a:t>人物交互动画 </a:t>
            </a:r>
            <a:r>
              <a:rPr lang="zh-CN" altLang="en-US" sz="2400" dirty="0"/>
              <a:t>对话</a:t>
            </a:r>
            <a:r>
              <a:rPr lang="en-US" altLang="zh-CN" sz="2400" dirty="0" smtClean="0"/>
              <a:t>\</a:t>
            </a:r>
            <a:r>
              <a:rPr lang="zh-CN" altLang="en-US" sz="2400" dirty="0" smtClean="0"/>
              <a:t>鼓掌</a:t>
            </a:r>
            <a:r>
              <a:rPr lang="en-US" altLang="zh-CN" sz="2400" dirty="0" smtClean="0"/>
              <a:t>\</a:t>
            </a:r>
            <a:r>
              <a:rPr lang="zh-CN" altLang="en-US" sz="2400" dirty="0" smtClean="0"/>
              <a:t>嘘声</a:t>
            </a:r>
            <a:endParaRPr lang="en-US" altLang="zh-CN" sz="2400" dirty="0" smtClean="0"/>
          </a:p>
          <a:p>
            <a:pPr algn="ctr"/>
            <a:r>
              <a:rPr lang="en-US" altLang="zh-CN" sz="2400" dirty="0" smtClean="0"/>
              <a:t>VR</a:t>
            </a:r>
            <a:r>
              <a:rPr lang="zh-CN" altLang="en-US" sz="2400" dirty="0" smtClean="0"/>
              <a:t>场景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059638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椭圆 16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1331555" y="448820"/>
            <a:ext cx="51924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Part 1 </a:t>
            </a:r>
            <a:r>
              <a:rPr lang="zh-CN" alt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整体界面展示和功能展示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628737" y="477932"/>
            <a:ext cx="21817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“</a:t>
            </a:r>
            <a:r>
              <a:rPr lang="zh-CN" altLang="en-US" sz="2400" dirty="0" smtClean="0"/>
              <a:t>口语卡片”</a:t>
            </a:r>
            <a:endParaRPr lang="zh-CN" altLang="en-US" sz="2400" dirty="0"/>
          </a:p>
        </p:txBody>
      </p:sp>
      <p:pic>
        <p:nvPicPr>
          <p:cNvPr id="3074" name="Picture 2" descr="SpeechCard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0170" y="1106723"/>
            <a:ext cx="2619375" cy="553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8737" y="1106723"/>
            <a:ext cx="2619876" cy="553085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9543931" y="3161655"/>
            <a:ext cx="24234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可</a:t>
            </a:r>
            <a:r>
              <a:rPr lang="zh-CN" altLang="en-US" sz="2400" dirty="0" smtClean="0"/>
              <a:t>选择课程</a:t>
            </a:r>
            <a:endParaRPr lang="en-US" altLang="zh-CN" sz="2400" dirty="0" smtClean="0"/>
          </a:p>
          <a:p>
            <a:r>
              <a:rPr lang="zh-CN" altLang="en-US" sz="2400" dirty="0" smtClean="0"/>
              <a:t>字、词、句训练</a:t>
            </a:r>
            <a:endParaRPr lang="zh-CN" altLang="en-US" sz="2400" dirty="0"/>
          </a:p>
        </p:txBody>
      </p:sp>
      <p:sp>
        <p:nvSpPr>
          <p:cNvPr id="13" name="文本框 12"/>
          <p:cNvSpPr txBox="1"/>
          <p:nvPr/>
        </p:nvSpPr>
        <p:spPr>
          <a:xfrm>
            <a:off x="197944" y="2976988"/>
            <a:ext cx="26545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展开式菜单</a:t>
            </a:r>
            <a:endParaRPr lang="en-US" altLang="zh-CN" sz="2400" dirty="0" smtClean="0"/>
          </a:p>
          <a:p>
            <a:r>
              <a:rPr lang="zh-CN" altLang="en-US" sz="2400" dirty="0" smtClean="0"/>
              <a:t>支持分享应用海报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091662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椭圆 16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1331555" y="448820"/>
            <a:ext cx="51924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Part 1 </a:t>
            </a:r>
            <a:r>
              <a:rPr lang="zh-CN" alt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整体界面展示和功能展示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628737" y="477932"/>
            <a:ext cx="21817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“</a:t>
            </a:r>
            <a:r>
              <a:rPr lang="zh-CN" altLang="en-US" sz="2400" dirty="0" smtClean="0"/>
              <a:t>口语卡片”</a:t>
            </a:r>
            <a:endParaRPr lang="zh-CN" altLang="en-US" sz="24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2699" y="1106723"/>
            <a:ext cx="2515857" cy="5311254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52588" y="2099826"/>
            <a:ext cx="154846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栈式词卡</a:t>
            </a:r>
            <a:endParaRPr lang="en-US" altLang="zh-CN" sz="2400" dirty="0" smtClean="0"/>
          </a:p>
          <a:p>
            <a:endParaRPr lang="en-US" altLang="zh-CN" sz="2400" dirty="0" smtClean="0"/>
          </a:p>
          <a:p>
            <a:r>
              <a:rPr lang="zh-CN" altLang="en-US" sz="2400" dirty="0"/>
              <a:t>左</a:t>
            </a:r>
            <a:r>
              <a:rPr lang="zh-CN" altLang="en-US" sz="2400" dirty="0" smtClean="0"/>
              <a:t>滑未掌握，加入栈底；</a:t>
            </a:r>
            <a:endParaRPr lang="en-US" altLang="zh-CN" sz="2400" dirty="0" smtClean="0"/>
          </a:p>
          <a:p>
            <a:endParaRPr lang="en-US" altLang="zh-CN" sz="2400" dirty="0" smtClean="0"/>
          </a:p>
          <a:p>
            <a:r>
              <a:rPr lang="zh-CN" altLang="en-US" sz="2400" dirty="0"/>
              <a:t>右</a:t>
            </a:r>
            <a:r>
              <a:rPr lang="zh-CN" altLang="en-US" sz="2400" dirty="0" smtClean="0"/>
              <a:t>滑掌握，从栈顶退出</a:t>
            </a:r>
            <a:endParaRPr lang="en-US" altLang="zh-CN" sz="2400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2306" y="1106723"/>
            <a:ext cx="2515857" cy="531125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1913" y="1106723"/>
            <a:ext cx="2515857" cy="5311254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10351520" y="2099826"/>
            <a:ext cx="154846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朗读评分</a:t>
            </a:r>
            <a:endParaRPr lang="en-US" altLang="zh-CN" sz="2400" dirty="0" smtClean="0"/>
          </a:p>
          <a:p>
            <a:endParaRPr lang="en-US" altLang="zh-CN" sz="2400" dirty="0" smtClean="0"/>
          </a:p>
          <a:p>
            <a:r>
              <a:rPr lang="zh-CN" altLang="en-US" sz="2400" dirty="0" smtClean="0"/>
              <a:t>可回听用户朗读录音</a:t>
            </a:r>
            <a:endParaRPr lang="en-US" altLang="zh-CN" sz="2400" dirty="0" smtClean="0"/>
          </a:p>
          <a:p>
            <a:endParaRPr lang="en-US" altLang="zh-CN" sz="2400" dirty="0"/>
          </a:p>
          <a:p>
            <a:r>
              <a:rPr lang="zh-CN" altLang="en-US" sz="2400" dirty="0" smtClean="0"/>
              <a:t>可查看评测详情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191582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椭圆 16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1331555" y="448820"/>
            <a:ext cx="51924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Part 1 </a:t>
            </a:r>
            <a:r>
              <a:rPr lang="zh-CN" alt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整体界面展示和功能展示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628737" y="477932"/>
            <a:ext cx="21817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“</a:t>
            </a:r>
            <a:r>
              <a:rPr lang="zh-CN" altLang="en-US" sz="2400" dirty="0" smtClean="0"/>
              <a:t>口语卡片”</a:t>
            </a:r>
            <a:endParaRPr lang="zh-CN" altLang="en-US" sz="24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9057" y="1106723"/>
            <a:ext cx="2513885" cy="5307091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090863" y="2368523"/>
            <a:ext cx="334096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评测分析结果</a:t>
            </a:r>
            <a:endParaRPr lang="en-US" altLang="zh-CN" sz="2400" dirty="0" smtClean="0"/>
          </a:p>
          <a:p>
            <a:endParaRPr lang="en-US" altLang="zh-CN" sz="2400" dirty="0" smtClean="0"/>
          </a:p>
          <a:p>
            <a:r>
              <a:rPr lang="zh-CN" altLang="en-US" sz="2400" dirty="0" smtClean="0"/>
              <a:t>数据可视化</a:t>
            </a:r>
            <a:endParaRPr lang="en-US" altLang="zh-CN" sz="2400" dirty="0" smtClean="0"/>
          </a:p>
          <a:p>
            <a:endParaRPr lang="en-US" altLang="zh-CN" sz="2400" dirty="0"/>
          </a:p>
          <a:p>
            <a:r>
              <a:rPr lang="zh-CN" altLang="en-US" sz="2400" dirty="0"/>
              <a:t>图表可滑动，放大</a:t>
            </a:r>
            <a:endParaRPr lang="en-US" altLang="zh-CN" sz="2400" dirty="0"/>
          </a:p>
          <a:p>
            <a:r>
              <a:rPr lang="zh-CN" altLang="en-US" sz="2400" dirty="0"/>
              <a:t>便于不同分辨率查看</a:t>
            </a:r>
            <a:endParaRPr lang="en-US" altLang="zh-CN" sz="2400" dirty="0"/>
          </a:p>
          <a:p>
            <a:endParaRPr lang="zh-CN" altLang="en-US" sz="2400" dirty="0"/>
          </a:p>
        </p:txBody>
      </p:sp>
      <p:sp>
        <p:nvSpPr>
          <p:cNvPr id="10" name="文本框 9"/>
          <p:cNvSpPr txBox="1"/>
          <p:nvPr/>
        </p:nvSpPr>
        <p:spPr>
          <a:xfrm>
            <a:off x="8167392" y="1325061"/>
            <a:ext cx="3398966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2400" dirty="0" smtClean="0"/>
          </a:p>
          <a:p>
            <a:r>
              <a:rPr lang="zh-CN" altLang="en-US" sz="2400" dirty="0" smtClean="0"/>
              <a:t>音素帧长信息</a:t>
            </a:r>
            <a:endParaRPr lang="en-US" altLang="zh-CN" sz="2400" dirty="0" smtClean="0"/>
          </a:p>
          <a:p>
            <a:r>
              <a:rPr lang="zh-CN" altLang="en-US" sz="2400" dirty="0" smtClean="0"/>
              <a:t>栈式柱状图</a:t>
            </a:r>
            <a:endParaRPr lang="en-US" altLang="zh-CN" sz="2400" dirty="0" smtClean="0"/>
          </a:p>
          <a:p>
            <a:r>
              <a:rPr lang="zh-CN" altLang="en-US" sz="2400" dirty="0" smtClean="0"/>
              <a:t>（相当于各拼音分解的时长，如</a:t>
            </a:r>
            <a:r>
              <a:rPr lang="en-US" altLang="zh-CN" sz="2400" dirty="0" err="1"/>
              <a:t>z</a:t>
            </a:r>
            <a:r>
              <a:rPr lang="en-US" altLang="zh-CN" sz="2400" dirty="0" err="1" smtClean="0"/>
              <a:t>huo</a:t>
            </a:r>
            <a:r>
              <a:rPr lang="en-US" altLang="zh-CN" sz="2400" dirty="0" smtClean="0"/>
              <a:t> </a:t>
            </a:r>
            <a:r>
              <a:rPr lang="zh-CN" altLang="en-US" sz="2400" dirty="0" smtClean="0"/>
              <a:t>分为 </a:t>
            </a:r>
            <a:r>
              <a:rPr lang="en-US" altLang="zh-CN" sz="2400" dirty="0" err="1" smtClean="0"/>
              <a:t>zh</a:t>
            </a:r>
            <a:r>
              <a:rPr lang="en-US" altLang="zh-CN" sz="2400" dirty="0" smtClean="0"/>
              <a:t> </a:t>
            </a:r>
            <a:r>
              <a:rPr lang="zh-CN" altLang="en-US" sz="2400" dirty="0" smtClean="0"/>
              <a:t>和 </a:t>
            </a:r>
            <a:r>
              <a:rPr lang="en-US" altLang="zh-CN" sz="2400" dirty="0" err="1" smtClean="0"/>
              <a:t>uo</a:t>
            </a:r>
            <a:r>
              <a:rPr lang="zh-CN" altLang="en-US" sz="2400" dirty="0" smtClean="0"/>
              <a:t>）</a:t>
            </a:r>
            <a:endParaRPr lang="en-US" altLang="zh-CN" sz="2400" dirty="0" smtClean="0"/>
          </a:p>
          <a:p>
            <a:endParaRPr lang="en-US" altLang="zh-CN" sz="2400" dirty="0" smtClean="0"/>
          </a:p>
          <a:p>
            <a:r>
              <a:rPr lang="zh-CN" altLang="en-US" sz="2400" dirty="0" smtClean="0"/>
              <a:t>了解用户重读、回读、漏读情况</a:t>
            </a:r>
            <a:endParaRPr lang="en-US" altLang="zh-CN" sz="2400" dirty="0" smtClean="0"/>
          </a:p>
          <a:p>
            <a:endParaRPr lang="en-US" altLang="zh-CN" sz="2400" dirty="0" smtClean="0"/>
          </a:p>
          <a:p>
            <a:r>
              <a:rPr lang="zh-CN" altLang="en-US" sz="2400" dirty="0" smtClean="0"/>
              <a:t>单字得分，折线图。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778534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椭圆 16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1331555" y="448820"/>
            <a:ext cx="375615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Part 2 </a:t>
            </a:r>
            <a:r>
              <a:rPr lang="zh-CN" alt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项目难点与重点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192446" y="510375"/>
            <a:ext cx="21817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VR</a:t>
            </a:r>
            <a:r>
              <a:rPr lang="zh-CN" altLang="en-US" sz="2400" dirty="0" smtClean="0"/>
              <a:t>场景建模</a:t>
            </a:r>
            <a:endParaRPr lang="zh-CN" altLang="en-US" sz="2400" dirty="0"/>
          </a:p>
        </p:txBody>
      </p:sp>
      <p:pic>
        <p:nvPicPr>
          <p:cNvPr id="11" name="图片 10"/>
          <p:cNvPicPr/>
          <p:nvPr/>
        </p:nvPicPr>
        <p:blipFill rotWithShape="1">
          <a:blip r:embed="rId2"/>
          <a:srcRect t="11536"/>
          <a:stretch/>
        </p:blipFill>
        <p:spPr bwMode="auto">
          <a:xfrm>
            <a:off x="1331555" y="1539860"/>
            <a:ext cx="9476168" cy="321730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3" name="文本框 12"/>
          <p:cNvSpPr txBox="1"/>
          <p:nvPr/>
        </p:nvSpPr>
        <p:spPr>
          <a:xfrm>
            <a:off x="1880334" y="5324989"/>
            <a:ext cx="91566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涉及软件：</a:t>
            </a:r>
            <a:r>
              <a:rPr lang="en-US" altLang="zh-CN" sz="2400" dirty="0" smtClean="0"/>
              <a:t>Unity 3D</a:t>
            </a:r>
            <a:r>
              <a:rPr lang="zh-CN" altLang="en-US" sz="2400" dirty="0" smtClean="0"/>
              <a:t>（</a:t>
            </a:r>
            <a:r>
              <a:rPr lang="en-US" altLang="zh-CN" sz="2400" dirty="0" smtClean="0"/>
              <a:t>C#</a:t>
            </a:r>
            <a:r>
              <a:rPr lang="zh-CN" altLang="en-US" sz="2400" dirty="0" smtClean="0"/>
              <a:t>）、</a:t>
            </a:r>
            <a:r>
              <a:rPr lang="en-US" altLang="zh-CN" sz="2400" dirty="0"/>
              <a:t>3D Max</a:t>
            </a:r>
            <a:r>
              <a:rPr lang="zh-CN" altLang="en-US" sz="2400" dirty="0"/>
              <a:t>、</a:t>
            </a:r>
            <a:r>
              <a:rPr lang="en-US" altLang="zh-CN" sz="2400" dirty="0"/>
              <a:t>DAZ </a:t>
            </a:r>
            <a:r>
              <a:rPr lang="en-US" altLang="zh-CN" sz="2400" dirty="0" smtClean="0"/>
              <a:t>Studio</a:t>
            </a:r>
            <a:r>
              <a:rPr lang="zh-CN" altLang="en-US" sz="2400" dirty="0" smtClean="0"/>
              <a:t>（建模）</a:t>
            </a:r>
            <a:endParaRPr lang="en-US" altLang="zh-CN" sz="2400" dirty="0" smtClean="0"/>
          </a:p>
        </p:txBody>
      </p:sp>
    </p:spTree>
    <p:extLst>
      <p:ext uri="{BB962C8B-B14F-4D97-AF65-F5344CB8AC3E}">
        <p14:creationId xmlns:p14="http://schemas.microsoft.com/office/powerpoint/2010/main" val="2327866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椭圆 16"/>
          <p:cNvSpPr/>
          <p:nvPr/>
        </p:nvSpPr>
        <p:spPr>
          <a:xfrm>
            <a:off x="-1226820" y="-1346917"/>
            <a:ext cx="2453640" cy="245364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434235" y="314138"/>
            <a:ext cx="792585" cy="792585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1331555" y="448820"/>
            <a:ext cx="375615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Part 2 </a:t>
            </a:r>
            <a:r>
              <a:rPr lang="zh-CN" alt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项目难点与重点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192446" y="510375"/>
            <a:ext cx="35825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人物建模与人物动画</a:t>
            </a:r>
            <a:endParaRPr lang="zh-CN" altLang="en-US" sz="2400" dirty="0"/>
          </a:p>
        </p:txBody>
      </p:sp>
      <p:sp>
        <p:nvSpPr>
          <p:cNvPr id="13" name="文本框 12"/>
          <p:cNvSpPr txBox="1"/>
          <p:nvPr/>
        </p:nvSpPr>
        <p:spPr>
          <a:xfrm>
            <a:off x="2516574" y="5324988"/>
            <a:ext cx="7985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涉及软件：</a:t>
            </a:r>
            <a:r>
              <a:rPr lang="en-US" altLang="zh-CN" sz="2400" dirty="0" smtClean="0"/>
              <a:t>Unity 3D</a:t>
            </a:r>
            <a:r>
              <a:rPr lang="zh-CN" altLang="en-US" sz="2400" dirty="0" smtClean="0"/>
              <a:t>（</a:t>
            </a:r>
            <a:r>
              <a:rPr lang="en-US" altLang="zh-CN" sz="2400" dirty="0" smtClean="0"/>
              <a:t>C#</a:t>
            </a:r>
            <a:r>
              <a:rPr lang="zh-CN" altLang="en-US" sz="2400" dirty="0" smtClean="0"/>
              <a:t>）、</a:t>
            </a:r>
            <a:r>
              <a:rPr lang="en-US" altLang="zh-CN" sz="2400" dirty="0"/>
              <a:t>3D Max</a:t>
            </a:r>
            <a:r>
              <a:rPr lang="zh-CN" altLang="en-US" sz="2400" dirty="0"/>
              <a:t>、</a:t>
            </a:r>
            <a:r>
              <a:rPr lang="en-US" altLang="zh-CN" sz="2400" dirty="0"/>
              <a:t>DAZ </a:t>
            </a:r>
            <a:r>
              <a:rPr lang="en-US" altLang="zh-CN" sz="2400" dirty="0" smtClean="0"/>
              <a:t>Studio</a:t>
            </a:r>
            <a:r>
              <a:rPr lang="zh-CN" altLang="en-US" sz="2400" dirty="0" smtClean="0"/>
              <a:t>（建模）</a:t>
            </a:r>
            <a:endParaRPr lang="en-US" altLang="zh-CN" sz="2400" dirty="0" smtClean="0"/>
          </a:p>
        </p:txBody>
      </p:sp>
      <p:pic>
        <p:nvPicPr>
          <p:cNvPr id="8" name="图片 7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1666" y="1768024"/>
            <a:ext cx="2430780" cy="276098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矩形 1"/>
          <p:cNvSpPr/>
          <p:nvPr/>
        </p:nvSpPr>
        <p:spPr>
          <a:xfrm>
            <a:off x="3423058" y="4419165"/>
            <a:ext cx="1107996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zh-CN" altLang="zh-CN" kern="100" dirty="0"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学生模型</a:t>
            </a:r>
            <a:endParaRPr lang="zh-CN" altLang="zh-CN" kern="100" dirty="0">
              <a:latin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0" name="图片 9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5057" y="1390526"/>
            <a:ext cx="3209925" cy="3169209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6277902" y="4661865"/>
            <a:ext cx="4224233" cy="4609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en-US" altLang="zh-CN" kern="100" dirty="0">
                <a:latin typeface="宋体" panose="02010600030101010101" pitchFamily="2" charset="-122"/>
                <a:cs typeface="Times New Roman" panose="02020603050405020304" pitchFamily="18" charset="0"/>
              </a:rPr>
              <a:t>Unity 3D</a:t>
            </a:r>
            <a:r>
              <a:rPr lang="zh-CN" altLang="en-US" kern="100" dirty="0">
                <a:latin typeface="宋体" panose="02010600030101010101" pitchFamily="2" charset="-122"/>
                <a:cs typeface="Times New Roman" panose="02020603050405020304" pitchFamily="18" charset="0"/>
              </a:rPr>
              <a:t>插件</a:t>
            </a:r>
            <a:r>
              <a:rPr lang="en-US" altLang="zh-CN" kern="100" dirty="0" err="1">
                <a:latin typeface="宋体" panose="02010600030101010101" pitchFamily="2" charset="-122"/>
                <a:cs typeface="Times New Roman" panose="02020603050405020304" pitchFamily="18" charset="0"/>
              </a:rPr>
              <a:t>UMotion</a:t>
            </a:r>
            <a:r>
              <a:rPr lang="en-US" altLang="zh-CN" kern="100" dirty="0">
                <a:latin typeface="宋体" panose="02010600030101010101" pitchFamily="2" charset="-122"/>
                <a:cs typeface="Times New Roman" panose="02020603050405020304" pitchFamily="18" charset="0"/>
              </a:rPr>
              <a:t> Pro</a:t>
            </a:r>
            <a:r>
              <a:rPr lang="zh-CN" altLang="en-US" kern="100" dirty="0">
                <a:latin typeface="宋体" panose="02010600030101010101" pitchFamily="2" charset="-122"/>
                <a:cs typeface="Times New Roman" panose="02020603050405020304" pitchFamily="18" charset="0"/>
              </a:rPr>
              <a:t>编辑人物动画</a:t>
            </a:r>
            <a:endParaRPr lang="zh-CN" altLang="zh-CN" kern="100" dirty="0">
              <a:latin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109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30141854"/>
  <p:tag name="MH_LIBRARY" val="CONTENTS"/>
  <p:tag name="MH_TYPE" val="OTHERS"/>
  <p:tag name="ID" val="545839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477</TotalTime>
  <Words>1804</Words>
  <Application>Microsoft Office PowerPoint</Application>
  <PresentationFormat>宽屏</PresentationFormat>
  <Paragraphs>257</Paragraphs>
  <Slides>39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39</vt:i4>
      </vt:variant>
    </vt:vector>
  </HeadingPairs>
  <TitlesOfParts>
    <vt:vector size="47" baseType="lpstr">
      <vt:lpstr>Gotham Rounded Medium</vt:lpstr>
      <vt:lpstr>微软雅黑</vt:lpstr>
      <vt:lpstr>等线</vt:lpstr>
      <vt:lpstr>Arial</vt:lpstr>
      <vt:lpstr>Times New Roman</vt:lpstr>
      <vt:lpstr>宋体</vt:lpstr>
      <vt:lpstr>等线 Light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江杰</dc:creator>
  <cp:lastModifiedBy>罗 佳海</cp:lastModifiedBy>
  <cp:revision>50</cp:revision>
  <dcterms:created xsi:type="dcterms:W3CDTF">2016-01-19T08:46:18Z</dcterms:created>
  <dcterms:modified xsi:type="dcterms:W3CDTF">2019-12-18T03:51:58Z</dcterms:modified>
</cp:coreProperties>
</file>